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9" r:id="rId10"/>
    <p:sldId id="261" r:id="rId11"/>
    <p:sldId id="262" r:id="rId12"/>
    <p:sldId id="263" r:id="rId13"/>
    <p:sldId id="268" r:id="rId14"/>
    <p:sldId id="265" r:id="rId15"/>
    <p:sldId id="266" r:id="rId16"/>
    <p:sldId id="267" r:id="rId17"/>
  </p:sldIdLst>
  <p:sldSz cx="18288000" cy="10287000"/>
  <p:notesSz cx="6858000" cy="9144000"/>
  <p:embeddedFontLst>
    <p:embeddedFont>
      <p:font typeface="Canva Sans Bold" panose="020B0604020202020204" charset="0"/>
      <p:regular r:id="rId18"/>
      <p:bold r:id="rId19"/>
    </p:embeddedFont>
    <p:embeddedFont>
      <p:font typeface="Century Gothic Paneuropean Bold" panose="020B0604020202020204" charset="0"/>
      <p:regular r:id="rId20"/>
      <p:bold r:id="rId21"/>
    </p:embeddedFont>
    <p:embeddedFont>
      <p:font typeface="Century Gothic Paneuropean Bold Italics" panose="020B0604020202020204" charset="0"/>
      <p:regular r:id="rId22"/>
      <p:bold r:id="rId23"/>
    </p:embeddedFont>
    <p:embeddedFont>
      <p:font typeface="Montserrat" panose="00000500000000000000" pitchFamily="2" charset="0"/>
      <p:regular r:id="rId24"/>
      <p:bold r:id="rId25"/>
      <p:italic r:id="rId26"/>
      <p:boldItalic r:id="rId27"/>
    </p:embeddedFont>
    <p:embeddedFont>
      <p:font typeface="Montserrat Bold" panose="00000800000000000000" charset="0"/>
      <p:regular r:id="rId28"/>
      <p:bold r:id="rId29"/>
    </p:embeddedFont>
    <p:embeddedFont>
      <p:font typeface="Open Sans" panose="020B0606030504020204" pitchFamily="34" charset="0"/>
      <p:regular r:id="rId30"/>
      <p:bold r:id="rId31"/>
      <p:italic r:id="rId32"/>
      <p:boldItalic r:id="rId33"/>
    </p:embeddedFont>
    <p:embeddedFont>
      <p:font typeface="Open Sans Bold" panose="020B0806030504020204" charset="0"/>
      <p:regular r:id="rId34"/>
      <p:bold r:id="rId35"/>
    </p:embeddedFont>
    <p:embeddedFont>
      <p:font typeface="Open Sans Italics" panose="020B0604020202020204" charset="0"/>
      <p:regular r:id="rId36"/>
      <p:italic r:id="rId37"/>
    </p:embeddedFont>
    <p:embeddedFont>
      <p:font typeface="Source Sans Pro" panose="020B0503030403020204" pitchFamily="34" charset="0"/>
      <p:regular r:id="rId38"/>
      <p:bold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3399"/>
    <a:srgbClr val="CC00CC"/>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89C1EA-E69C-4FF7-9218-79B2E80A0180}" v="16" dt="2025-03-12T08:05:47.342"/>
    <p1510:client id="{306B12FD-B449-440B-BE19-844E91641A96}" v="36" dt="2025-03-11T12:21:49.585"/>
    <p1510:client id="{69ED7B0F-6C35-8B49-9006-12DB75574B72}" v="1" dt="2025-03-11T13:29:28.315"/>
    <p1510:client id="{B4B73329-0DDD-4B35-BCE7-F085EC24CA60}" v="3" dt="2025-05-06T15:17:19.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597" autoAdjust="0"/>
  </p:normalViewPr>
  <p:slideViewPr>
    <p:cSldViewPr>
      <p:cViewPr varScale="1">
        <p:scale>
          <a:sx n="47" d="100"/>
          <a:sy n="47" d="100"/>
        </p:scale>
        <p:origin x="50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0" Type="http://schemas.openxmlformats.org/officeDocument/2006/relationships/font" Target="fonts/font3.fntdata"/><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F086A-6357-42BE-96F6-48D720427337}" type="doc">
      <dgm:prSet loTypeId="urn:microsoft.com/office/officeart/2005/8/layout/radial6" loCatId="cycle" qsTypeId="urn:microsoft.com/office/officeart/2005/8/quickstyle/simple1" qsCatId="simple" csTypeId="urn:microsoft.com/office/officeart/2005/8/colors/colorful4" csCatId="colorful" phldr="1"/>
      <dgm:spPr/>
      <dgm:t>
        <a:bodyPr/>
        <a:lstStyle/>
        <a:p>
          <a:endParaRPr lang="en-IN"/>
        </a:p>
      </dgm:t>
    </dgm:pt>
    <dgm:pt modelId="{404A11B6-D5C2-495B-BDAD-D4BCD9B60B7B}">
      <dgm:prSet phldrT="[Text]"/>
      <dgm:spPr>
        <a:solidFill>
          <a:schemeClr val="tx2"/>
        </a:solidFill>
      </dgm:spPr>
      <dgm:t>
        <a:bodyPr/>
        <a:lstStyle/>
        <a:p>
          <a:pPr>
            <a:buNone/>
          </a:pPr>
          <a:r>
            <a:rPr lang="en-US"/>
            <a:t>Comparative Insights </a:t>
          </a:r>
          <a:endParaRPr lang="en-IN" dirty="0"/>
        </a:p>
      </dgm:t>
    </dgm:pt>
    <dgm:pt modelId="{B7B4D63D-6903-43CC-8389-F5228A403496}" type="parTrans" cxnId="{AC24C0AD-67E1-4971-8CB6-E8519BFEA818}">
      <dgm:prSet/>
      <dgm:spPr/>
      <dgm:t>
        <a:bodyPr/>
        <a:lstStyle/>
        <a:p>
          <a:endParaRPr lang="en-IN"/>
        </a:p>
      </dgm:t>
    </dgm:pt>
    <dgm:pt modelId="{E30DBB34-1099-410D-A37A-FF9D5A607BA7}" type="sibTrans" cxnId="{AC24C0AD-67E1-4971-8CB6-E8519BFEA818}">
      <dgm:prSet/>
      <dgm:spPr/>
      <dgm:t>
        <a:bodyPr/>
        <a:lstStyle/>
        <a:p>
          <a:endParaRPr lang="en-IN"/>
        </a:p>
      </dgm:t>
    </dgm:pt>
    <dgm:pt modelId="{7A3EEFF0-CBBC-4764-89CC-06EE7E2C5AD2}">
      <dgm:prSet phldrT="[Text]" custT="1"/>
      <dgm:spPr/>
      <dgm:t>
        <a:bodyPr/>
        <a:lstStyle/>
        <a:p>
          <a:r>
            <a:rPr lang="en-IN" sz="1600" b="1" i="0" dirty="0">
              <a:latin typeface="Source Sans Pro"/>
              <a:ea typeface="+mn-ea"/>
              <a:cs typeface="+mn-cs"/>
            </a:rPr>
            <a:t>Northrop Grumman-Orbital ATK (2018), defence contractors and raised antitrust concerns, but was approved after divestures. </a:t>
          </a:r>
          <a:endParaRPr lang="en-IN" sz="1600" dirty="0"/>
        </a:p>
      </dgm:t>
    </dgm:pt>
    <dgm:pt modelId="{EF28B867-A370-4AFE-B7D5-D21D2B02C629}" type="parTrans" cxnId="{FF9D890D-21B4-4247-8107-4F78D9037656}">
      <dgm:prSet/>
      <dgm:spPr/>
      <dgm:t>
        <a:bodyPr/>
        <a:lstStyle/>
        <a:p>
          <a:endParaRPr lang="en-IN"/>
        </a:p>
      </dgm:t>
    </dgm:pt>
    <dgm:pt modelId="{FA7A303E-F3B5-4239-9217-A8745418FD58}" type="sibTrans" cxnId="{FF9D890D-21B4-4247-8107-4F78D9037656}">
      <dgm:prSet/>
      <dgm:spPr/>
      <dgm:t>
        <a:bodyPr/>
        <a:lstStyle/>
        <a:p>
          <a:endParaRPr lang="en-IN"/>
        </a:p>
      </dgm:t>
    </dgm:pt>
    <dgm:pt modelId="{C05C30A9-A6F6-41CC-8472-92C7E7086A61}">
      <dgm:prSet phldrT="[Text]" custT="1"/>
      <dgm:spPr/>
      <dgm:t>
        <a:bodyPr/>
        <a:lstStyle/>
        <a:p>
          <a:r>
            <a:rPr lang="en-US" sz="1600" b="1" i="0" dirty="0">
              <a:latin typeface="Source Sans Pro"/>
              <a:ea typeface="+mn-ea"/>
              <a:cs typeface="+mn-cs"/>
            </a:rPr>
            <a:t>L3Harris Technologies has completed its acquisition of Aerojet Rocketdyne (same company as our case),  with no regulatory pushback. </a:t>
          </a:r>
          <a:endParaRPr lang="en-IN" sz="1600" dirty="0"/>
        </a:p>
      </dgm:t>
    </dgm:pt>
    <dgm:pt modelId="{E3664347-1AD8-43C4-A9E2-0CB2B74EAAB3}" type="parTrans" cxnId="{67EBDB0C-98B6-45A8-B875-B53EA96FF1D2}">
      <dgm:prSet/>
      <dgm:spPr/>
      <dgm:t>
        <a:bodyPr/>
        <a:lstStyle/>
        <a:p>
          <a:endParaRPr lang="en-IN"/>
        </a:p>
      </dgm:t>
    </dgm:pt>
    <dgm:pt modelId="{31CAF8CB-478E-40B3-8D9F-FD6D106E6612}" type="sibTrans" cxnId="{67EBDB0C-98B6-45A8-B875-B53EA96FF1D2}">
      <dgm:prSet/>
      <dgm:spPr/>
      <dgm:t>
        <a:bodyPr/>
        <a:lstStyle/>
        <a:p>
          <a:endParaRPr lang="en-IN"/>
        </a:p>
      </dgm:t>
    </dgm:pt>
    <dgm:pt modelId="{5AE5E929-02CD-4EAD-A306-376F20956A79}">
      <dgm:prSet phldrT="[Text]" custT="1"/>
      <dgm:spPr/>
      <dgm:t>
        <a:bodyPr/>
        <a:lstStyle/>
        <a:p>
          <a:r>
            <a:rPr lang="en-IN" sz="1600" b="1" i="0" dirty="0">
              <a:latin typeface="Source Sans Pro"/>
              <a:ea typeface="+mn-ea"/>
              <a:cs typeface="+mn-cs"/>
            </a:rPr>
            <a:t>General Electric-Baker Hughes (2017),  </a:t>
          </a:r>
          <a:r>
            <a:rPr lang="en-US" sz="1600" b="1" i="0" dirty="0">
              <a:latin typeface="Source Sans Pro"/>
              <a:ea typeface="+mn-ea"/>
              <a:cs typeface="+mn-cs"/>
            </a:rPr>
            <a:t>aimed for vertical integration and cost synergies and faced fewer regulatory hurdles due to the oil and gas industry’s less stringent antitrust.</a:t>
          </a:r>
          <a:endParaRPr lang="en-IN" sz="1600" dirty="0"/>
        </a:p>
      </dgm:t>
    </dgm:pt>
    <dgm:pt modelId="{9DFC1E35-F851-42EE-9010-2DD1FB52AC7F}" type="parTrans" cxnId="{E8643247-70BB-456B-A748-1B27BEDE8406}">
      <dgm:prSet/>
      <dgm:spPr/>
      <dgm:t>
        <a:bodyPr/>
        <a:lstStyle/>
        <a:p>
          <a:endParaRPr lang="en-IN"/>
        </a:p>
      </dgm:t>
    </dgm:pt>
    <dgm:pt modelId="{B7B0DCF5-BBC3-4CE1-87F1-53E81CF233C3}" type="sibTrans" cxnId="{E8643247-70BB-456B-A748-1B27BEDE8406}">
      <dgm:prSet/>
      <dgm:spPr/>
      <dgm:t>
        <a:bodyPr/>
        <a:lstStyle/>
        <a:p>
          <a:endParaRPr lang="en-IN"/>
        </a:p>
      </dgm:t>
    </dgm:pt>
    <dgm:pt modelId="{AEFB5908-8A16-42B7-941D-680F70A5FED8}" type="pres">
      <dgm:prSet presAssocID="{72CF086A-6357-42BE-96F6-48D720427337}" presName="Name0" presStyleCnt="0">
        <dgm:presLayoutVars>
          <dgm:chMax val="1"/>
          <dgm:dir/>
          <dgm:animLvl val="ctr"/>
          <dgm:resizeHandles val="exact"/>
        </dgm:presLayoutVars>
      </dgm:prSet>
      <dgm:spPr/>
    </dgm:pt>
    <dgm:pt modelId="{3DE97CBB-53A2-413F-AB02-DDB950A60E3E}" type="pres">
      <dgm:prSet presAssocID="{404A11B6-D5C2-495B-BDAD-D4BCD9B60B7B}" presName="centerShape" presStyleLbl="node0" presStyleIdx="0" presStyleCnt="1"/>
      <dgm:spPr/>
    </dgm:pt>
    <dgm:pt modelId="{CE7A6141-0488-4E59-B169-2DECC8896032}" type="pres">
      <dgm:prSet presAssocID="{7A3EEFF0-CBBC-4764-89CC-06EE7E2C5AD2}" presName="node" presStyleLbl="node1" presStyleIdx="0" presStyleCnt="3" custScaleX="134582" custScaleY="134689">
        <dgm:presLayoutVars>
          <dgm:bulletEnabled val="1"/>
        </dgm:presLayoutVars>
      </dgm:prSet>
      <dgm:spPr/>
    </dgm:pt>
    <dgm:pt modelId="{5709E9CA-7D1E-4B39-BB72-0E5D8E0BBF4D}" type="pres">
      <dgm:prSet presAssocID="{7A3EEFF0-CBBC-4764-89CC-06EE7E2C5AD2}" presName="dummy" presStyleCnt="0"/>
      <dgm:spPr/>
    </dgm:pt>
    <dgm:pt modelId="{152DD906-C7AE-476E-B3C9-9F4EDAEE6600}" type="pres">
      <dgm:prSet presAssocID="{FA7A303E-F3B5-4239-9217-A8745418FD58}" presName="sibTrans" presStyleLbl="sibTrans2D1" presStyleIdx="0" presStyleCnt="3"/>
      <dgm:spPr/>
    </dgm:pt>
    <dgm:pt modelId="{F43F1C99-93EF-4CAD-817D-2006682DB2AF}" type="pres">
      <dgm:prSet presAssocID="{C05C30A9-A6F6-41CC-8472-92C7E7086A61}" presName="node" presStyleLbl="node1" presStyleIdx="1" presStyleCnt="3" custScaleX="131628" custScaleY="138899">
        <dgm:presLayoutVars>
          <dgm:bulletEnabled val="1"/>
        </dgm:presLayoutVars>
      </dgm:prSet>
      <dgm:spPr/>
    </dgm:pt>
    <dgm:pt modelId="{E5ABD367-5414-4348-8731-80B4B07E5523}" type="pres">
      <dgm:prSet presAssocID="{C05C30A9-A6F6-41CC-8472-92C7E7086A61}" presName="dummy" presStyleCnt="0"/>
      <dgm:spPr/>
    </dgm:pt>
    <dgm:pt modelId="{7EE00D80-D417-443D-9BD9-949E6918C65E}" type="pres">
      <dgm:prSet presAssocID="{31CAF8CB-478E-40B3-8D9F-FD6D106E6612}" presName="sibTrans" presStyleLbl="sibTrans2D1" presStyleIdx="1" presStyleCnt="3"/>
      <dgm:spPr/>
    </dgm:pt>
    <dgm:pt modelId="{6DE96A37-F365-4DB4-B49C-F5DE2531D22C}" type="pres">
      <dgm:prSet presAssocID="{5AE5E929-02CD-4EAD-A306-376F20956A79}" presName="node" presStyleLbl="node1" presStyleIdx="2" presStyleCnt="3" custScaleX="128497" custScaleY="141576">
        <dgm:presLayoutVars>
          <dgm:bulletEnabled val="1"/>
        </dgm:presLayoutVars>
      </dgm:prSet>
      <dgm:spPr/>
    </dgm:pt>
    <dgm:pt modelId="{580A2BB2-AE11-43AB-90EA-2978FCFE56C8}" type="pres">
      <dgm:prSet presAssocID="{5AE5E929-02CD-4EAD-A306-376F20956A79}" presName="dummy" presStyleCnt="0"/>
      <dgm:spPr/>
    </dgm:pt>
    <dgm:pt modelId="{D3721D50-1115-4EBF-9E71-C48AAD83CC83}" type="pres">
      <dgm:prSet presAssocID="{B7B0DCF5-BBC3-4CE1-87F1-53E81CF233C3}" presName="sibTrans" presStyleLbl="sibTrans2D1" presStyleIdx="2" presStyleCnt="3"/>
      <dgm:spPr/>
    </dgm:pt>
  </dgm:ptLst>
  <dgm:cxnLst>
    <dgm:cxn modelId="{67EBDB0C-98B6-45A8-B875-B53EA96FF1D2}" srcId="{404A11B6-D5C2-495B-BDAD-D4BCD9B60B7B}" destId="{C05C30A9-A6F6-41CC-8472-92C7E7086A61}" srcOrd="1" destOrd="0" parTransId="{E3664347-1AD8-43C4-A9E2-0CB2B74EAAB3}" sibTransId="{31CAF8CB-478E-40B3-8D9F-FD6D106E6612}"/>
    <dgm:cxn modelId="{597E440D-FBCA-42B8-9B07-608C046565E5}" type="presOf" srcId="{C05C30A9-A6F6-41CC-8472-92C7E7086A61}" destId="{F43F1C99-93EF-4CAD-817D-2006682DB2AF}" srcOrd="0" destOrd="0" presId="urn:microsoft.com/office/officeart/2005/8/layout/radial6"/>
    <dgm:cxn modelId="{FF9D890D-21B4-4247-8107-4F78D9037656}" srcId="{404A11B6-D5C2-495B-BDAD-D4BCD9B60B7B}" destId="{7A3EEFF0-CBBC-4764-89CC-06EE7E2C5AD2}" srcOrd="0" destOrd="0" parTransId="{EF28B867-A370-4AFE-B7D5-D21D2B02C629}" sibTransId="{FA7A303E-F3B5-4239-9217-A8745418FD58}"/>
    <dgm:cxn modelId="{5D4B7B10-31C5-4453-B1AF-10BBAF8A83CA}" type="presOf" srcId="{72CF086A-6357-42BE-96F6-48D720427337}" destId="{AEFB5908-8A16-42B7-941D-680F70A5FED8}" srcOrd="0" destOrd="0" presId="urn:microsoft.com/office/officeart/2005/8/layout/radial6"/>
    <dgm:cxn modelId="{E8643247-70BB-456B-A748-1B27BEDE8406}" srcId="{404A11B6-D5C2-495B-BDAD-D4BCD9B60B7B}" destId="{5AE5E929-02CD-4EAD-A306-376F20956A79}" srcOrd="2" destOrd="0" parTransId="{9DFC1E35-F851-42EE-9010-2DD1FB52AC7F}" sibTransId="{B7B0DCF5-BBC3-4CE1-87F1-53E81CF233C3}"/>
    <dgm:cxn modelId="{46722555-7214-45AF-AF00-E43683DB01E1}" type="presOf" srcId="{5AE5E929-02CD-4EAD-A306-376F20956A79}" destId="{6DE96A37-F365-4DB4-B49C-F5DE2531D22C}" srcOrd="0" destOrd="0" presId="urn:microsoft.com/office/officeart/2005/8/layout/radial6"/>
    <dgm:cxn modelId="{AC24C0AD-67E1-4971-8CB6-E8519BFEA818}" srcId="{72CF086A-6357-42BE-96F6-48D720427337}" destId="{404A11B6-D5C2-495B-BDAD-D4BCD9B60B7B}" srcOrd="0" destOrd="0" parTransId="{B7B4D63D-6903-43CC-8389-F5228A403496}" sibTransId="{E30DBB34-1099-410D-A37A-FF9D5A607BA7}"/>
    <dgm:cxn modelId="{8788E8BF-E067-4360-AEDB-237AD02653B5}" type="presOf" srcId="{404A11B6-D5C2-495B-BDAD-D4BCD9B60B7B}" destId="{3DE97CBB-53A2-413F-AB02-DDB950A60E3E}" srcOrd="0" destOrd="0" presId="urn:microsoft.com/office/officeart/2005/8/layout/radial6"/>
    <dgm:cxn modelId="{79CFD2D0-9F59-4875-9ABB-C46D2D1E13AF}" type="presOf" srcId="{FA7A303E-F3B5-4239-9217-A8745418FD58}" destId="{152DD906-C7AE-476E-B3C9-9F4EDAEE6600}" srcOrd="0" destOrd="0" presId="urn:microsoft.com/office/officeart/2005/8/layout/radial6"/>
    <dgm:cxn modelId="{EBA500E3-AD1E-49E1-8FC5-086F43050960}" type="presOf" srcId="{31CAF8CB-478E-40B3-8D9F-FD6D106E6612}" destId="{7EE00D80-D417-443D-9BD9-949E6918C65E}" srcOrd="0" destOrd="0" presId="urn:microsoft.com/office/officeart/2005/8/layout/radial6"/>
    <dgm:cxn modelId="{2C53B0F9-82ED-4BB1-8BD7-EE25C187C09B}" type="presOf" srcId="{7A3EEFF0-CBBC-4764-89CC-06EE7E2C5AD2}" destId="{CE7A6141-0488-4E59-B169-2DECC8896032}" srcOrd="0" destOrd="0" presId="urn:microsoft.com/office/officeart/2005/8/layout/radial6"/>
    <dgm:cxn modelId="{21EE28FD-6F7A-4F49-8127-A01829A000C8}" type="presOf" srcId="{B7B0DCF5-BBC3-4CE1-87F1-53E81CF233C3}" destId="{D3721D50-1115-4EBF-9E71-C48AAD83CC83}" srcOrd="0" destOrd="0" presId="urn:microsoft.com/office/officeart/2005/8/layout/radial6"/>
    <dgm:cxn modelId="{3A3F6405-4728-4BB7-86EE-70123756F1DE}" type="presParOf" srcId="{AEFB5908-8A16-42B7-941D-680F70A5FED8}" destId="{3DE97CBB-53A2-413F-AB02-DDB950A60E3E}" srcOrd="0" destOrd="0" presId="urn:microsoft.com/office/officeart/2005/8/layout/radial6"/>
    <dgm:cxn modelId="{A49B6DDE-5E1C-4D9B-963E-B5760489217F}" type="presParOf" srcId="{AEFB5908-8A16-42B7-941D-680F70A5FED8}" destId="{CE7A6141-0488-4E59-B169-2DECC8896032}" srcOrd="1" destOrd="0" presId="urn:microsoft.com/office/officeart/2005/8/layout/radial6"/>
    <dgm:cxn modelId="{2F3822D2-84E7-4297-9AB6-92374267B05C}" type="presParOf" srcId="{AEFB5908-8A16-42B7-941D-680F70A5FED8}" destId="{5709E9CA-7D1E-4B39-BB72-0E5D8E0BBF4D}" srcOrd="2" destOrd="0" presId="urn:microsoft.com/office/officeart/2005/8/layout/radial6"/>
    <dgm:cxn modelId="{EF56CE6D-007F-4BC1-B3AF-218A81285C4F}" type="presParOf" srcId="{AEFB5908-8A16-42B7-941D-680F70A5FED8}" destId="{152DD906-C7AE-476E-B3C9-9F4EDAEE6600}" srcOrd="3" destOrd="0" presId="urn:microsoft.com/office/officeart/2005/8/layout/radial6"/>
    <dgm:cxn modelId="{C8A25FAE-1C31-412C-98B6-338A75D944E6}" type="presParOf" srcId="{AEFB5908-8A16-42B7-941D-680F70A5FED8}" destId="{F43F1C99-93EF-4CAD-817D-2006682DB2AF}" srcOrd="4" destOrd="0" presId="urn:microsoft.com/office/officeart/2005/8/layout/radial6"/>
    <dgm:cxn modelId="{BEDB0DC0-7DF2-4C9D-B009-FDDB6540D72B}" type="presParOf" srcId="{AEFB5908-8A16-42B7-941D-680F70A5FED8}" destId="{E5ABD367-5414-4348-8731-80B4B07E5523}" srcOrd="5" destOrd="0" presId="urn:microsoft.com/office/officeart/2005/8/layout/radial6"/>
    <dgm:cxn modelId="{BF967760-E052-490D-836E-F5C4EF9947C5}" type="presParOf" srcId="{AEFB5908-8A16-42B7-941D-680F70A5FED8}" destId="{7EE00D80-D417-443D-9BD9-949E6918C65E}" srcOrd="6" destOrd="0" presId="urn:microsoft.com/office/officeart/2005/8/layout/radial6"/>
    <dgm:cxn modelId="{597D755C-88D7-408F-B8DE-2FD546865AB5}" type="presParOf" srcId="{AEFB5908-8A16-42B7-941D-680F70A5FED8}" destId="{6DE96A37-F365-4DB4-B49C-F5DE2531D22C}" srcOrd="7" destOrd="0" presId="urn:microsoft.com/office/officeart/2005/8/layout/radial6"/>
    <dgm:cxn modelId="{78F211EC-5070-4989-8CFE-CA2936BCBBDB}" type="presParOf" srcId="{AEFB5908-8A16-42B7-941D-680F70A5FED8}" destId="{580A2BB2-AE11-43AB-90EA-2978FCFE56C8}" srcOrd="8" destOrd="0" presId="urn:microsoft.com/office/officeart/2005/8/layout/radial6"/>
    <dgm:cxn modelId="{46EAECDB-18F3-488B-960B-DA4FCE76A10D}" type="presParOf" srcId="{AEFB5908-8A16-42B7-941D-680F70A5FED8}" destId="{D3721D50-1115-4EBF-9E71-C48AAD83CC83}" srcOrd="9"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21D50-1115-4EBF-9E71-C48AAD83CC83}">
      <dsp:nvSpPr>
        <dsp:cNvPr id="0" name=""/>
        <dsp:cNvSpPr/>
      </dsp:nvSpPr>
      <dsp:spPr>
        <a:xfrm>
          <a:off x="3058593" y="1227714"/>
          <a:ext cx="6901285" cy="6901285"/>
        </a:xfrm>
        <a:prstGeom prst="blockArc">
          <a:avLst>
            <a:gd name="adj1" fmla="val 9000000"/>
            <a:gd name="adj2" fmla="val 16200000"/>
            <a:gd name="adj3" fmla="val 4641"/>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E00D80-D417-443D-9BD9-949E6918C65E}">
      <dsp:nvSpPr>
        <dsp:cNvPr id="0" name=""/>
        <dsp:cNvSpPr/>
      </dsp:nvSpPr>
      <dsp:spPr>
        <a:xfrm>
          <a:off x="3058593" y="1227714"/>
          <a:ext cx="6901285" cy="6901285"/>
        </a:xfrm>
        <a:prstGeom prst="blockArc">
          <a:avLst>
            <a:gd name="adj1" fmla="val 1800000"/>
            <a:gd name="adj2" fmla="val 9000000"/>
            <a:gd name="adj3" fmla="val 4641"/>
          </a:avLst>
        </a:prstGeom>
        <a:solidFill>
          <a:schemeClr val="accent4">
            <a:hueOff val="-2232385"/>
            <a:satOff val="13449"/>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2DD906-C7AE-476E-B3C9-9F4EDAEE6600}">
      <dsp:nvSpPr>
        <dsp:cNvPr id="0" name=""/>
        <dsp:cNvSpPr/>
      </dsp:nvSpPr>
      <dsp:spPr>
        <a:xfrm>
          <a:off x="3058593" y="1227714"/>
          <a:ext cx="6901285" cy="6901285"/>
        </a:xfrm>
        <a:prstGeom prst="blockArc">
          <a:avLst>
            <a:gd name="adj1" fmla="val 16200000"/>
            <a:gd name="adj2" fmla="val 1800000"/>
            <a:gd name="adj3" fmla="val 464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E97CBB-53A2-413F-AB02-DDB950A60E3E}">
      <dsp:nvSpPr>
        <dsp:cNvPr id="0" name=""/>
        <dsp:cNvSpPr/>
      </dsp:nvSpPr>
      <dsp:spPr>
        <a:xfrm>
          <a:off x="4920597" y="3089717"/>
          <a:ext cx="3177278" cy="3177278"/>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t>Comparative Insights </a:t>
          </a:r>
          <a:endParaRPr lang="en-IN" sz="3200" kern="1200" dirty="0"/>
        </a:p>
      </dsp:txBody>
      <dsp:txXfrm>
        <a:off x="5385899" y="3555019"/>
        <a:ext cx="2246674" cy="2246674"/>
      </dsp:txXfrm>
    </dsp:sp>
    <dsp:sp modelId="{CE7A6141-0488-4E59-B169-2DECC8896032}">
      <dsp:nvSpPr>
        <dsp:cNvPr id="0" name=""/>
        <dsp:cNvSpPr/>
      </dsp:nvSpPr>
      <dsp:spPr>
        <a:xfrm>
          <a:off x="5012620" y="-190023"/>
          <a:ext cx="2993231" cy="299561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i="0" kern="1200" dirty="0">
              <a:latin typeface="Source Sans Pro"/>
              <a:ea typeface="+mn-ea"/>
              <a:cs typeface="+mn-cs"/>
            </a:rPr>
            <a:t>Northrop Grumman-Orbital ATK (2018), defence contractors and raised antitrust concerns, but was approved after divestures. </a:t>
          </a:r>
          <a:endParaRPr lang="en-IN" sz="1600" kern="1200" dirty="0"/>
        </a:p>
      </dsp:txBody>
      <dsp:txXfrm>
        <a:off x="5450969" y="248674"/>
        <a:ext cx="2116533" cy="2118216"/>
      </dsp:txXfrm>
    </dsp:sp>
    <dsp:sp modelId="{F43F1C99-93EF-4CAD-817D-2006682DB2AF}">
      <dsp:nvSpPr>
        <dsp:cNvPr id="0" name=""/>
        <dsp:cNvSpPr/>
      </dsp:nvSpPr>
      <dsp:spPr>
        <a:xfrm>
          <a:off x="7964474" y="4819022"/>
          <a:ext cx="2927531" cy="3089245"/>
        </a:xfrm>
        <a:prstGeom prst="ellipse">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latin typeface="Source Sans Pro"/>
              <a:ea typeface="+mn-ea"/>
              <a:cs typeface="+mn-cs"/>
            </a:rPr>
            <a:t>L3Harris Technologies has completed its acquisition of Aerojet Rocketdyne (same company as our case),  with no regulatory pushback. </a:t>
          </a:r>
          <a:endParaRPr lang="en-IN" sz="1600" kern="1200" dirty="0"/>
        </a:p>
      </dsp:txBody>
      <dsp:txXfrm>
        <a:off x="8393201" y="5271431"/>
        <a:ext cx="2070077" cy="2184427"/>
      </dsp:txXfrm>
    </dsp:sp>
    <dsp:sp modelId="{6DE96A37-F365-4DB4-B49C-F5DE2531D22C}">
      <dsp:nvSpPr>
        <dsp:cNvPr id="0" name=""/>
        <dsp:cNvSpPr/>
      </dsp:nvSpPr>
      <dsp:spPr>
        <a:xfrm>
          <a:off x="2161284" y="4789252"/>
          <a:ext cx="2857894" cy="3148784"/>
        </a:xfrm>
        <a:prstGeom prst="ellipse">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i="0" kern="1200" dirty="0">
              <a:latin typeface="Source Sans Pro"/>
              <a:ea typeface="+mn-ea"/>
              <a:cs typeface="+mn-cs"/>
            </a:rPr>
            <a:t>General Electric-Baker Hughes (2017),  </a:t>
          </a:r>
          <a:r>
            <a:rPr lang="en-US" sz="1600" b="1" i="0" kern="1200" dirty="0">
              <a:latin typeface="Source Sans Pro"/>
              <a:ea typeface="+mn-ea"/>
              <a:cs typeface="+mn-cs"/>
            </a:rPr>
            <a:t>aimed for vertical integration and cost synergies and faced fewer regulatory hurdles due to the oil and gas industry’s less stringent antitrust.</a:t>
          </a:r>
          <a:endParaRPr lang="en-IN" sz="1600" kern="1200" dirty="0"/>
        </a:p>
      </dsp:txBody>
      <dsp:txXfrm>
        <a:off x="2579813" y="5250381"/>
        <a:ext cx="2020836" cy="222652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thruBlk="1"/>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8.png"/><Relationship Id="rId7" Type="http://schemas.openxmlformats.org/officeDocument/2006/relationships/diagramQuickStyle" Target="../diagrams/quickStyle1.xml"/><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9.sv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BD"/>
          </a:p>
        </p:txBody>
      </p:sp>
      <p:grpSp>
        <p:nvGrpSpPr>
          <p:cNvPr id="3" name="Group 3"/>
          <p:cNvGrpSpPr/>
          <p:nvPr/>
        </p:nvGrpSpPr>
        <p:grpSpPr>
          <a:xfrm>
            <a:off x="6439689" y="2439189"/>
            <a:ext cx="5408621" cy="540862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AC4FF"/>
              </a:solidFill>
              <a:prstDash val="solid"/>
              <a:miter/>
            </a:ln>
          </p:spPr>
          <p:txBody>
            <a:bodyPr/>
            <a:lstStyle/>
            <a:p>
              <a:endParaRPr lang="en-BD"/>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041343" y="3935919"/>
            <a:ext cx="14205313" cy="2432050"/>
          </a:xfrm>
          <a:prstGeom prst="rect">
            <a:avLst/>
          </a:prstGeom>
        </p:spPr>
        <p:txBody>
          <a:bodyPr lIns="0" tIns="0" rIns="0" bIns="0" rtlCol="0" anchor="t">
            <a:spAutoFit/>
          </a:bodyPr>
          <a:lstStyle/>
          <a:p>
            <a:pPr algn="ctr">
              <a:lnSpc>
                <a:spcPts val="9799"/>
              </a:lnSpc>
              <a:spcBef>
                <a:spcPct val="0"/>
              </a:spcBef>
            </a:pPr>
            <a:r>
              <a:rPr lang="en-US" sz="6999" b="1">
                <a:solidFill>
                  <a:srgbClr val="FFFFFF"/>
                </a:solidFill>
                <a:latin typeface="Century Gothic Paneuropean Bold"/>
                <a:ea typeface="Century Gothic Paneuropean Bold"/>
                <a:cs typeface="Century Gothic Paneuropean Bold"/>
                <a:sym typeface="Century Gothic Paneuropean Bold"/>
              </a:rPr>
              <a:t>THE LOCKHEED-AEROJET DEAL AND ITS ANTITRUST FALLOUT</a:t>
            </a:r>
          </a:p>
        </p:txBody>
      </p:sp>
      <p:grpSp>
        <p:nvGrpSpPr>
          <p:cNvPr id="7" name="Group 7"/>
          <p:cNvGrpSpPr/>
          <p:nvPr/>
        </p:nvGrpSpPr>
        <p:grpSpPr>
          <a:xfrm>
            <a:off x="5371211" y="6408580"/>
            <a:ext cx="7545577" cy="701517"/>
            <a:chOff x="0" y="0"/>
            <a:chExt cx="1987313" cy="184762"/>
          </a:xfrm>
        </p:grpSpPr>
        <p:sp>
          <p:nvSpPr>
            <p:cNvPr id="8" name="Freeform 8"/>
            <p:cNvSpPr/>
            <p:nvPr/>
          </p:nvSpPr>
          <p:spPr>
            <a:xfrm>
              <a:off x="0" y="0"/>
              <a:ext cx="1987313" cy="184762"/>
            </a:xfrm>
            <a:custGeom>
              <a:avLst/>
              <a:gdLst/>
              <a:ahLst/>
              <a:cxnLst/>
              <a:rect l="l" t="t" r="r" b="b"/>
              <a:pathLst>
                <a:path w="1987313" h="184762">
                  <a:moveTo>
                    <a:pt x="92381" y="0"/>
                  </a:moveTo>
                  <a:lnTo>
                    <a:pt x="1894932" y="0"/>
                  </a:lnTo>
                  <a:cubicBezTo>
                    <a:pt x="1945952" y="0"/>
                    <a:pt x="1987313" y="41360"/>
                    <a:pt x="1987313" y="92381"/>
                  </a:cubicBezTo>
                  <a:lnTo>
                    <a:pt x="1987313" y="92381"/>
                  </a:lnTo>
                  <a:cubicBezTo>
                    <a:pt x="1987313" y="116882"/>
                    <a:pt x="1977580" y="140379"/>
                    <a:pt x="1960255" y="157704"/>
                  </a:cubicBezTo>
                  <a:cubicBezTo>
                    <a:pt x="1942930" y="175029"/>
                    <a:pt x="1919433" y="184762"/>
                    <a:pt x="1894932" y="184762"/>
                  </a:cubicBezTo>
                  <a:lnTo>
                    <a:pt x="92381" y="184762"/>
                  </a:lnTo>
                  <a:cubicBezTo>
                    <a:pt x="67880" y="184762"/>
                    <a:pt x="44382" y="175029"/>
                    <a:pt x="27058" y="157704"/>
                  </a:cubicBezTo>
                  <a:cubicBezTo>
                    <a:pt x="9733" y="140379"/>
                    <a:pt x="0" y="116882"/>
                    <a:pt x="0" y="92381"/>
                  </a:cubicBezTo>
                  <a:lnTo>
                    <a:pt x="0" y="92381"/>
                  </a:lnTo>
                  <a:cubicBezTo>
                    <a:pt x="0" y="67880"/>
                    <a:pt x="9733" y="44382"/>
                    <a:pt x="27058" y="27058"/>
                  </a:cubicBezTo>
                  <a:cubicBezTo>
                    <a:pt x="44382" y="9733"/>
                    <a:pt x="67880" y="0"/>
                    <a:pt x="92381" y="0"/>
                  </a:cubicBezTo>
                  <a:close/>
                </a:path>
              </a:pathLst>
            </a:custGeom>
            <a:solidFill>
              <a:srgbClr val="7AC4FF"/>
            </a:solidFill>
          </p:spPr>
          <p:txBody>
            <a:bodyPr/>
            <a:lstStyle/>
            <a:p>
              <a:endParaRPr lang="en-BD"/>
            </a:p>
          </p:txBody>
        </p:sp>
        <p:sp>
          <p:nvSpPr>
            <p:cNvPr id="9" name="TextBox 9"/>
            <p:cNvSpPr txBox="1"/>
            <p:nvPr/>
          </p:nvSpPr>
          <p:spPr>
            <a:xfrm>
              <a:off x="0" y="-38100"/>
              <a:ext cx="1987313" cy="22286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923161" y="8528621"/>
            <a:ext cx="729679" cy="72967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5371211" y="6613008"/>
            <a:ext cx="7545577" cy="540385"/>
          </a:xfrm>
          <a:prstGeom prst="rect">
            <a:avLst/>
          </a:prstGeom>
        </p:spPr>
        <p:txBody>
          <a:bodyPr lIns="0" tIns="0" rIns="0" bIns="0" rtlCol="0" anchor="t">
            <a:spAutoFit/>
          </a:bodyPr>
          <a:lstStyle/>
          <a:p>
            <a:pPr algn="ctr">
              <a:lnSpc>
                <a:spcPts val="2239"/>
              </a:lnSpc>
            </a:pPr>
            <a:r>
              <a:rPr lang="en-US" sz="1599" b="1" spc="1279">
                <a:solidFill>
                  <a:srgbClr val="01072A"/>
                </a:solidFill>
                <a:latin typeface="Open Sans Bold"/>
                <a:ea typeface="Open Sans Bold"/>
                <a:cs typeface="Open Sans Bold"/>
                <a:sym typeface="Open Sans Bold"/>
              </a:rPr>
              <a:t>TEAM 2 </a:t>
            </a:r>
          </a:p>
          <a:p>
            <a:pPr algn="ctr">
              <a:lnSpc>
                <a:spcPts val="2239"/>
              </a:lnSpc>
              <a:spcBef>
                <a:spcPct val="0"/>
              </a:spcBef>
            </a:pPr>
            <a:endParaRPr lang="en-US" sz="1599" b="1" spc="1279">
              <a:solidFill>
                <a:srgbClr val="01072A"/>
              </a:solidFill>
              <a:latin typeface="Open Sans Bold"/>
              <a:ea typeface="Open Sans Bold"/>
              <a:cs typeface="Open Sans Bold"/>
              <a:sym typeface="Open Sans 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ABA14-AAB8-64F3-67DF-6461D3067A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EE922B-C5C9-220B-36D5-63ADFA5E924B}"/>
              </a:ext>
            </a:extLst>
          </p:cNvPr>
          <p:cNvSpPr/>
          <p:nvPr/>
        </p:nvSpPr>
        <p:spPr>
          <a:xfrm>
            <a:off x="16183708" y="-114300"/>
            <a:ext cx="2133600" cy="10515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BD" dirty="0"/>
          </a:p>
        </p:txBody>
      </p:sp>
      <p:sp>
        <p:nvSpPr>
          <p:cNvPr id="6" name="Freeform 6">
            <a:extLst>
              <a:ext uri="{FF2B5EF4-FFF2-40B4-BE49-F238E27FC236}">
                <a16:creationId xmlns:a16="http://schemas.microsoft.com/office/drawing/2014/main" id="{5CA63085-3C3A-02CC-D930-130DF8DB92B1}"/>
              </a:ext>
            </a:extLst>
          </p:cNvPr>
          <p:cNvSpPr/>
          <p:nvPr/>
        </p:nvSpPr>
        <p:spPr>
          <a:xfrm>
            <a:off x="490390" y="1283894"/>
            <a:ext cx="15130610" cy="8584005"/>
          </a:xfrm>
          <a:custGeom>
            <a:avLst/>
            <a:gdLst/>
            <a:ahLst/>
            <a:cxnLst/>
            <a:rect l="l" t="t" r="r" b="b"/>
            <a:pathLst>
              <a:path w="14361322" h="7719210">
                <a:moveTo>
                  <a:pt x="0" y="0"/>
                </a:moveTo>
                <a:lnTo>
                  <a:pt x="14361322" y="0"/>
                </a:lnTo>
                <a:lnTo>
                  <a:pt x="14361322" y="7719210"/>
                </a:lnTo>
                <a:lnTo>
                  <a:pt x="0" y="7719210"/>
                </a:lnTo>
                <a:lnTo>
                  <a:pt x="0" y="0"/>
                </a:lnTo>
                <a:close/>
              </a:path>
            </a:pathLst>
          </a:custGeom>
          <a:blipFill>
            <a:blip r:embed="rId3"/>
            <a:stretch>
              <a:fillRect/>
            </a:stretch>
          </a:blipFill>
        </p:spPr>
        <p:txBody>
          <a:bodyPr/>
          <a:lstStyle/>
          <a:p>
            <a:endParaRPr lang="en-BD" dirty="0"/>
          </a:p>
        </p:txBody>
      </p:sp>
      <p:sp>
        <p:nvSpPr>
          <p:cNvPr id="7" name="TextBox 7">
            <a:extLst>
              <a:ext uri="{FF2B5EF4-FFF2-40B4-BE49-F238E27FC236}">
                <a16:creationId xmlns:a16="http://schemas.microsoft.com/office/drawing/2014/main" id="{E6E1BB58-32A1-057E-E55E-0891620AD224}"/>
              </a:ext>
            </a:extLst>
          </p:cNvPr>
          <p:cNvSpPr txBox="1"/>
          <p:nvPr/>
        </p:nvSpPr>
        <p:spPr>
          <a:xfrm>
            <a:off x="694142" y="419101"/>
            <a:ext cx="15269758" cy="851772"/>
          </a:xfrm>
          <a:prstGeom prst="rect">
            <a:avLst/>
          </a:prstGeom>
        </p:spPr>
        <p:txBody>
          <a:bodyPr wrap="square" lIns="0" tIns="0" rIns="0" bIns="0" rtlCol="0" anchor="t">
            <a:spAutoFit/>
          </a:bodyPr>
          <a:lstStyle/>
          <a:p>
            <a:pPr algn="ctr">
              <a:lnSpc>
                <a:spcPts val="7000"/>
              </a:lnSpc>
              <a:spcBef>
                <a:spcPct val="0"/>
              </a:spcBef>
            </a:pPr>
            <a:r>
              <a:rPr lang="en-US" sz="5400" b="1" dirty="0">
                <a:solidFill>
                  <a:schemeClr val="tx2">
                    <a:lumMod val="75000"/>
                  </a:schemeClr>
                </a:solidFill>
                <a:latin typeface="Canva Sans Bold" panose="020B0604020202020204" charset="0"/>
                <a:ea typeface="Century Gothic Paneuropean Bold"/>
                <a:cs typeface="Century Gothic Paneuropean Bold"/>
                <a:sym typeface="Century Gothic Paneuropean Bold"/>
              </a:rPr>
              <a:t>Cumulative Abnormal Returns</a:t>
            </a:r>
          </a:p>
        </p:txBody>
      </p:sp>
      <p:sp>
        <p:nvSpPr>
          <p:cNvPr id="10" name="Freeform 4">
            <a:extLst>
              <a:ext uri="{FF2B5EF4-FFF2-40B4-BE49-F238E27FC236}">
                <a16:creationId xmlns:a16="http://schemas.microsoft.com/office/drawing/2014/main" id="{2D6DF999-5FA4-FF35-5BC7-7D228177C575}"/>
              </a:ext>
            </a:extLst>
          </p:cNvPr>
          <p:cNvSpPr/>
          <p:nvPr/>
        </p:nvSpPr>
        <p:spPr>
          <a:xfrm>
            <a:off x="17923161" y="8528621"/>
            <a:ext cx="729679" cy="72967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Tree>
    <p:extLst>
      <p:ext uri="{BB962C8B-B14F-4D97-AF65-F5344CB8AC3E}">
        <p14:creationId xmlns:p14="http://schemas.microsoft.com/office/powerpoint/2010/main" val="286850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444" b="-9444"/>
            </a:stretch>
          </a:blipFill>
        </p:spPr>
        <p:txBody>
          <a:bodyPr/>
          <a:lstStyle/>
          <a:p>
            <a:pPr algn="ctr">
              <a:lnSpc>
                <a:spcPts val="2659"/>
              </a:lnSpc>
            </a:pPr>
            <a:r>
              <a:rPr lang="en-US" sz="1800" b="1" dirty="0">
                <a:solidFill>
                  <a:srgbClr val="000000">
                    <a:alpha val="96863"/>
                  </a:srgbClr>
                </a:solidFill>
                <a:latin typeface="Canva Sans Bold"/>
                <a:ea typeface="Canva Sans Bold"/>
                <a:cs typeface="Canva Sans Bold"/>
                <a:sym typeface="Canva Sans Bold"/>
              </a:rPr>
              <a:t>• Theory: Vertical M&amp;As aim for cost efficiencies, supply chain control, and reduced dependency on suppliers (Coase, 1937; Williamson, 1975).</a:t>
            </a:r>
          </a:p>
          <a:p>
            <a:pPr algn="ctr">
              <a:lnSpc>
                <a:spcPts val="2659"/>
              </a:lnSpc>
            </a:pPr>
            <a:endParaRPr lang="en-US" sz="1800" b="1" dirty="0">
              <a:solidFill>
                <a:srgbClr val="000000">
                  <a:alpha val="96863"/>
                </a:srgbClr>
              </a:solidFill>
              <a:latin typeface="Canva Sans Bold"/>
              <a:ea typeface="Canva Sans Bold"/>
              <a:cs typeface="Canva Sans Bold"/>
              <a:sym typeface="Canva Sans Bold"/>
            </a:endParaRPr>
          </a:p>
          <a:p>
            <a:pPr algn="ctr">
              <a:lnSpc>
                <a:spcPts val="2659"/>
              </a:lnSpc>
            </a:pPr>
            <a:r>
              <a:rPr lang="en-US" sz="1800" b="1" dirty="0">
                <a:solidFill>
                  <a:srgbClr val="000000">
                    <a:alpha val="96863"/>
                  </a:srgbClr>
                </a:solidFill>
                <a:latin typeface="Canva Sans Bold"/>
                <a:ea typeface="Canva Sans Bold"/>
                <a:cs typeface="Canva Sans Bold"/>
                <a:sym typeface="Canva Sans Bold"/>
              </a:rPr>
              <a:t>• Application: Lockheed Martin’s rationale for acquiring Aerojet Rocketdyne aligns with this theory, as it aimed to reduce dependency on external suppliers and achieve cost synergies.</a:t>
            </a:r>
          </a:p>
          <a:p>
            <a:pPr algn="ctr">
              <a:lnSpc>
                <a:spcPts val="2659"/>
              </a:lnSpc>
            </a:pPr>
            <a:endParaRPr lang="en-US" sz="1800" b="1" dirty="0">
              <a:solidFill>
                <a:srgbClr val="000000">
                  <a:alpha val="96863"/>
                </a:srgbClr>
              </a:solidFill>
              <a:latin typeface="Canva Sans Bold"/>
              <a:ea typeface="Canva Sans Bold"/>
              <a:cs typeface="Canva Sans Bold"/>
              <a:sym typeface="Canva Sans Bold"/>
            </a:endParaRPr>
          </a:p>
        </p:txBody>
      </p:sp>
      <p:grpSp>
        <p:nvGrpSpPr>
          <p:cNvPr id="3" name="Group 3"/>
          <p:cNvGrpSpPr/>
          <p:nvPr/>
        </p:nvGrpSpPr>
        <p:grpSpPr>
          <a:xfrm>
            <a:off x="17923161" y="8528621"/>
            <a:ext cx="729679" cy="7296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581400" y="2290187"/>
            <a:ext cx="1332350" cy="1364604"/>
          </a:xfrm>
          <a:custGeom>
            <a:avLst/>
            <a:gdLst/>
            <a:ahLst/>
            <a:cxnLst/>
            <a:rect l="l" t="t" r="r" b="b"/>
            <a:pathLst>
              <a:path w="1332350" h="1364604">
                <a:moveTo>
                  <a:pt x="0" y="0"/>
                </a:moveTo>
                <a:lnTo>
                  <a:pt x="1332350" y="0"/>
                </a:lnTo>
                <a:lnTo>
                  <a:pt x="1332350" y="1364604"/>
                </a:lnTo>
                <a:lnTo>
                  <a:pt x="0" y="1364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D"/>
          </a:p>
        </p:txBody>
      </p:sp>
      <p:sp>
        <p:nvSpPr>
          <p:cNvPr id="8" name="TextBox 8"/>
          <p:cNvSpPr txBox="1"/>
          <p:nvPr/>
        </p:nvSpPr>
        <p:spPr>
          <a:xfrm>
            <a:off x="533400" y="1257300"/>
            <a:ext cx="8058234" cy="2119264"/>
          </a:xfrm>
          <a:prstGeom prst="rect">
            <a:avLst/>
          </a:prstGeom>
        </p:spPr>
        <p:txBody>
          <a:bodyPr wrap="square" lIns="0" tIns="0" rIns="0" bIns="0" rtlCol="0" anchor="t">
            <a:spAutoFit/>
          </a:bodyPr>
          <a:lstStyle/>
          <a:p>
            <a:pPr algn="l">
              <a:lnSpc>
                <a:spcPts val="8500"/>
              </a:lnSpc>
            </a:pPr>
            <a:r>
              <a:rPr lang="en-US" sz="6071" b="1" dirty="0">
                <a:solidFill>
                  <a:srgbClr val="FFFFFF"/>
                </a:solidFill>
                <a:latin typeface="Canva Sans Bold" panose="020B0604020202020204" charset="0"/>
                <a:ea typeface="Century Gothic Paneuropean Bold"/>
                <a:cs typeface="Century Gothic Paneuropean Bold"/>
                <a:sym typeface="Century Gothic Paneuropean Bold"/>
              </a:rPr>
              <a:t>Comparative Insights </a:t>
            </a:r>
          </a:p>
          <a:p>
            <a:pPr algn="l">
              <a:lnSpc>
                <a:spcPts val="8500"/>
              </a:lnSpc>
              <a:spcBef>
                <a:spcPct val="0"/>
              </a:spcBef>
            </a:pPr>
            <a:endParaRPr lang="en-US" sz="6071" b="1" dirty="0">
              <a:solidFill>
                <a:srgbClr val="FFFFFF"/>
              </a:solidFill>
              <a:latin typeface="Canva Sans Bold" panose="020B0604020202020204" charset="0"/>
              <a:ea typeface="Century Gothic Paneuropean Bold"/>
              <a:cs typeface="Century Gothic Paneuropean Bold"/>
              <a:sym typeface="Century Gothic Paneuropean Bold"/>
            </a:endParaRPr>
          </a:p>
        </p:txBody>
      </p:sp>
      <p:sp>
        <p:nvSpPr>
          <p:cNvPr id="9" name="TextBox 9"/>
          <p:cNvSpPr txBox="1"/>
          <p:nvPr/>
        </p:nvSpPr>
        <p:spPr>
          <a:xfrm>
            <a:off x="225615" y="4543186"/>
            <a:ext cx="8366019" cy="1813958"/>
          </a:xfrm>
          <a:prstGeom prst="rect">
            <a:avLst/>
          </a:prstGeom>
        </p:spPr>
        <p:txBody>
          <a:bodyPr lIns="0" tIns="0" rIns="0" bIns="0" rtlCol="0" anchor="t">
            <a:spAutoFit/>
          </a:bodyPr>
          <a:lstStyle/>
          <a:p>
            <a:pPr algn="ctr">
              <a:lnSpc>
                <a:spcPts val="2800"/>
              </a:lnSpc>
            </a:pPr>
            <a:r>
              <a:rPr lang="en-US" sz="3200" b="1" i="1" dirty="0">
                <a:solidFill>
                  <a:srgbClr val="FFFFFF"/>
                </a:solidFill>
                <a:ea typeface="Century Gothic Paneuropean Bold Italics"/>
                <a:cs typeface="Century Gothic Paneuropean Bold Italics"/>
                <a:sym typeface="Century Gothic Paneuropean Bold Italics"/>
              </a:rPr>
              <a:t>“Firms integrate vertically to reduce transaction costs and achieve efficiencies, but excessive integration can create market power concerns.”</a:t>
            </a:r>
          </a:p>
          <a:p>
            <a:pPr algn="ctr">
              <a:lnSpc>
                <a:spcPts val="2800"/>
              </a:lnSpc>
            </a:pPr>
            <a:r>
              <a:rPr lang="en-US" sz="3200" b="1" i="1" dirty="0">
                <a:solidFill>
                  <a:srgbClr val="FFFFFF"/>
                </a:solidFill>
                <a:ea typeface="Century Gothic Paneuropean Bold Italics"/>
                <a:cs typeface="Century Gothic Paneuropean Bold Italics"/>
                <a:sym typeface="Century Gothic Paneuropean Bold Italics"/>
              </a:rPr>
              <a:t> Williamson (1975)</a:t>
            </a:r>
          </a:p>
          <a:p>
            <a:pPr algn="ctr">
              <a:lnSpc>
                <a:spcPts val="2800"/>
              </a:lnSpc>
              <a:spcBef>
                <a:spcPct val="0"/>
              </a:spcBef>
            </a:pPr>
            <a:endParaRPr lang="en-US" sz="3200" b="1" i="1" dirty="0">
              <a:solidFill>
                <a:srgbClr val="FFFFFF"/>
              </a:solidFill>
              <a:ea typeface="Century Gothic Paneuropean Bold Italics"/>
              <a:cs typeface="Century Gothic Paneuropean Bold Italics"/>
              <a:sym typeface="Century Gothic Paneuropean Bold Italics"/>
            </a:endParaRPr>
          </a:p>
        </p:txBody>
      </p:sp>
      <p:graphicFrame>
        <p:nvGraphicFramePr>
          <p:cNvPr id="13" name="Diagram 12">
            <a:extLst>
              <a:ext uri="{FF2B5EF4-FFF2-40B4-BE49-F238E27FC236}">
                <a16:creationId xmlns:a16="http://schemas.microsoft.com/office/drawing/2014/main" id="{FDC180AB-4A81-14C2-2541-E92F58D03937}"/>
              </a:ext>
            </a:extLst>
          </p:cNvPr>
          <p:cNvGraphicFramePr/>
          <p:nvPr>
            <p:extLst>
              <p:ext uri="{D42A27DB-BD31-4B8C-83A1-F6EECF244321}">
                <p14:modId xmlns:p14="http://schemas.microsoft.com/office/powerpoint/2010/main" val="1884690779"/>
              </p:ext>
            </p:extLst>
          </p:nvPr>
        </p:nvGraphicFramePr>
        <p:xfrm>
          <a:off x="6858000" y="1786388"/>
          <a:ext cx="13053291" cy="83883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444" b="-9444"/>
            </a:stretch>
          </a:blipFill>
        </p:spPr>
        <p:txBody>
          <a:bodyPr/>
          <a:lstStyle/>
          <a:p>
            <a:endParaRPr lang="en-BD"/>
          </a:p>
        </p:txBody>
      </p:sp>
      <p:grpSp>
        <p:nvGrpSpPr>
          <p:cNvPr id="3" name="Group 3"/>
          <p:cNvGrpSpPr/>
          <p:nvPr/>
        </p:nvGrpSpPr>
        <p:grpSpPr>
          <a:xfrm>
            <a:off x="17923161" y="8528621"/>
            <a:ext cx="729679" cy="7296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7221470" y="0"/>
            <a:ext cx="10701691" cy="10287000"/>
          </a:xfrm>
          <a:custGeom>
            <a:avLst/>
            <a:gdLst/>
            <a:ahLst/>
            <a:cxnLst/>
            <a:rect l="l" t="t" r="r" b="b"/>
            <a:pathLst>
              <a:path w="10701691" h="10287000">
                <a:moveTo>
                  <a:pt x="0" y="0"/>
                </a:moveTo>
                <a:lnTo>
                  <a:pt x="10701691" y="0"/>
                </a:lnTo>
                <a:lnTo>
                  <a:pt x="10701691" y="10287000"/>
                </a:lnTo>
                <a:lnTo>
                  <a:pt x="0" y="10287000"/>
                </a:lnTo>
                <a:lnTo>
                  <a:pt x="0" y="0"/>
                </a:lnTo>
                <a:close/>
              </a:path>
            </a:pathLst>
          </a:custGeom>
          <a:blipFill>
            <a:blip r:embed="rId3"/>
            <a:stretch>
              <a:fillRect/>
            </a:stretch>
          </a:blipFill>
        </p:spPr>
        <p:txBody>
          <a:bodyPr/>
          <a:lstStyle/>
          <a:p>
            <a:endParaRPr lang="en-BD"/>
          </a:p>
        </p:txBody>
      </p:sp>
      <p:sp>
        <p:nvSpPr>
          <p:cNvPr id="7" name="Freeform 7"/>
          <p:cNvSpPr/>
          <p:nvPr/>
        </p:nvSpPr>
        <p:spPr>
          <a:xfrm>
            <a:off x="1351933" y="6172200"/>
            <a:ext cx="4744528" cy="4114800"/>
          </a:xfrm>
          <a:custGeom>
            <a:avLst/>
            <a:gdLst/>
            <a:ahLst/>
            <a:cxnLst/>
            <a:rect l="l" t="t" r="r" b="b"/>
            <a:pathLst>
              <a:path w="4744528" h="4114800">
                <a:moveTo>
                  <a:pt x="0" y="0"/>
                </a:moveTo>
                <a:lnTo>
                  <a:pt x="4744528" y="0"/>
                </a:lnTo>
                <a:lnTo>
                  <a:pt x="47445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8" name="TextBox 8"/>
          <p:cNvSpPr txBox="1"/>
          <p:nvPr/>
        </p:nvSpPr>
        <p:spPr>
          <a:xfrm>
            <a:off x="225616" y="414788"/>
            <a:ext cx="8366019" cy="1039668"/>
          </a:xfrm>
          <a:prstGeom prst="rect">
            <a:avLst/>
          </a:prstGeom>
        </p:spPr>
        <p:txBody>
          <a:bodyPr lIns="0" tIns="0" rIns="0" bIns="0" rtlCol="0" anchor="t">
            <a:spAutoFit/>
          </a:bodyPr>
          <a:lstStyle/>
          <a:p>
            <a:pPr algn="l">
              <a:lnSpc>
                <a:spcPts val="8500"/>
              </a:lnSpc>
              <a:spcBef>
                <a:spcPct val="0"/>
              </a:spcBef>
            </a:pPr>
            <a:r>
              <a:rPr lang="en-US" sz="6071" b="1">
                <a:solidFill>
                  <a:srgbClr val="FFFFFF"/>
                </a:solidFill>
                <a:latin typeface="Century Gothic Paneuropean Bold"/>
                <a:ea typeface="Century Gothic Paneuropean Bold"/>
                <a:cs typeface="Century Gothic Paneuropean Bold"/>
                <a:sym typeface="Century Gothic Paneuropean Bold"/>
              </a:rPr>
              <a:t>Lessons Learned</a:t>
            </a:r>
          </a:p>
        </p:txBody>
      </p:sp>
      <p:sp>
        <p:nvSpPr>
          <p:cNvPr id="9" name="TextBox 9"/>
          <p:cNvSpPr txBox="1"/>
          <p:nvPr/>
        </p:nvSpPr>
        <p:spPr>
          <a:xfrm>
            <a:off x="225616" y="1786388"/>
            <a:ext cx="6699422" cy="4067204"/>
          </a:xfrm>
          <a:prstGeom prst="rect">
            <a:avLst/>
          </a:prstGeom>
        </p:spPr>
        <p:txBody>
          <a:bodyPr wrap="square" lIns="0" tIns="0" rIns="0" bIns="0" rtlCol="0" anchor="t">
            <a:spAutoFit/>
          </a:bodyPr>
          <a:lstStyle/>
          <a:p>
            <a:pPr algn="ctr">
              <a:lnSpc>
                <a:spcPts val="2868"/>
              </a:lnSpc>
            </a:pPr>
            <a:r>
              <a:rPr lang="en-US" sz="2048" b="1" i="1" dirty="0">
                <a:solidFill>
                  <a:srgbClr val="FFFFFF"/>
                </a:solidFill>
                <a:latin typeface="+mj-lt"/>
                <a:ea typeface="Open Sans" panose="020B0606030504020204" pitchFamily="34" charset="0"/>
                <a:cs typeface="Open Sans" panose="020B0606030504020204" pitchFamily="34" charset="0"/>
                <a:sym typeface="Century Gothic Paneuropean Bold Italics"/>
              </a:rPr>
              <a:t>“While mergers and acquisitions can create value through synergies and strategic realignment, their success is contingent on overcoming regulatory barriers and competitive resistance. In industries with high government oversight, such as defense, vertical integration can be perceived as anti-competitive, leading to intervention from regulators and lobbying by competitors. Market participants price in these risks, reflecting investor expectations of regulatory scrutiny and deal feasibility” </a:t>
            </a:r>
          </a:p>
          <a:p>
            <a:pPr algn="ctr">
              <a:lnSpc>
                <a:spcPts val="2868"/>
              </a:lnSpc>
            </a:pPr>
            <a:r>
              <a:rPr lang="en-US" sz="2048" b="1" i="1" dirty="0">
                <a:solidFill>
                  <a:srgbClr val="FFFFFF"/>
                </a:solidFill>
                <a:latin typeface="+mj-lt"/>
                <a:ea typeface="Open Sans" panose="020B0606030504020204" pitchFamily="34" charset="0"/>
                <a:cs typeface="Open Sans" panose="020B0606030504020204" pitchFamily="34" charset="0"/>
                <a:sym typeface="Century Gothic Paneuropean Bold Italics"/>
              </a:rPr>
              <a:t> Jensen &amp; Ruback (1983)</a:t>
            </a:r>
          </a:p>
          <a:p>
            <a:pPr algn="ctr">
              <a:lnSpc>
                <a:spcPts val="2868"/>
              </a:lnSpc>
              <a:spcBef>
                <a:spcPct val="0"/>
              </a:spcBef>
            </a:pPr>
            <a:endParaRPr lang="en-US" sz="2048" b="1" i="1" dirty="0">
              <a:solidFill>
                <a:srgbClr val="FFFFFF"/>
              </a:solidFill>
              <a:latin typeface="+mj-lt"/>
              <a:ea typeface="Open Sans" panose="020B0606030504020204" pitchFamily="34" charset="0"/>
              <a:cs typeface="Open Sans" panose="020B0606030504020204" pitchFamily="34" charset="0"/>
              <a:sym typeface="Century Gothic Paneuropean Bold Italics"/>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072A"/>
        </a:solidFill>
        <a:effectLst/>
      </p:bgPr>
    </p:bg>
    <p:spTree>
      <p:nvGrpSpPr>
        <p:cNvPr id="1" name=""/>
        <p:cNvGrpSpPr/>
        <p:nvPr/>
      </p:nvGrpSpPr>
      <p:grpSpPr>
        <a:xfrm>
          <a:off x="0" y="0"/>
          <a:ext cx="0" cy="0"/>
          <a:chOff x="0" y="0"/>
          <a:chExt cx="0" cy="0"/>
        </a:xfrm>
      </p:grpSpPr>
      <p:grpSp>
        <p:nvGrpSpPr>
          <p:cNvPr id="2" name="Group 2"/>
          <p:cNvGrpSpPr/>
          <p:nvPr/>
        </p:nvGrpSpPr>
        <p:grpSpPr>
          <a:xfrm>
            <a:off x="8741340" y="5864859"/>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65225" y="0"/>
                  </a:moveTo>
                  <a:lnTo>
                    <a:pt x="747575" y="0"/>
                  </a:lnTo>
                  <a:cubicBezTo>
                    <a:pt x="783598" y="0"/>
                    <a:pt x="812800" y="29202"/>
                    <a:pt x="812800" y="65225"/>
                  </a:cubicBezTo>
                  <a:lnTo>
                    <a:pt x="812800" y="747575"/>
                  </a:lnTo>
                  <a:cubicBezTo>
                    <a:pt x="812800" y="783598"/>
                    <a:pt x="783598" y="812800"/>
                    <a:pt x="747575" y="812800"/>
                  </a:cubicBezTo>
                  <a:lnTo>
                    <a:pt x="65225" y="812800"/>
                  </a:lnTo>
                  <a:cubicBezTo>
                    <a:pt x="29202" y="812800"/>
                    <a:pt x="0" y="783598"/>
                    <a:pt x="0" y="747575"/>
                  </a:cubicBezTo>
                  <a:lnTo>
                    <a:pt x="0" y="65225"/>
                  </a:lnTo>
                  <a:cubicBezTo>
                    <a:pt x="0" y="29202"/>
                    <a:pt x="29202" y="0"/>
                    <a:pt x="65225" y="0"/>
                  </a:cubicBezTo>
                  <a:close/>
                </a:path>
              </a:pathLst>
            </a:custGeom>
            <a:solidFill>
              <a:srgbClr val="7AC4FF"/>
            </a:solidFill>
          </p:spPr>
          <p:txBody>
            <a:bodyPr/>
            <a:lstStyle/>
            <a:p>
              <a:endParaRPr lang="en-BD"/>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44000" y="1684165"/>
            <a:ext cx="6918669" cy="6918669"/>
            <a:chOff x="0" y="0"/>
            <a:chExt cx="812800" cy="812800"/>
          </a:xfrm>
        </p:grpSpPr>
        <p:sp>
          <p:nvSpPr>
            <p:cNvPr id="6" name="Freeform 6"/>
            <p:cNvSpPr/>
            <p:nvPr/>
          </p:nvSpPr>
          <p:spPr>
            <a:xfrm>
              <a:off x="0" y="0"/>
              <a:ext cx="812800" cy="812800"/>
            </a:xfrm>
            <a:custGeom>
              <a:avLst/>
              <a:gdLst/>
              <a:ahLst/>
              <a:cxnLst/>
              <a:rect l="l" t="t" r="r" b="b"/>
              <a:pathLst>
                <a:path w="812800" h="812800">
                  <a:moveTo>
                    <a:pt x="25737" y="0"/>
                  </a:moveTo>
                  <a:lnTo>
                    <a:pt x="787063" y="0"/>
                  </a:lnTo>
                  <a:cubicBezTo>
                    <a:pt x="793889" y="0"/>
                    <a:pt x="800435" y="2712"/>
                    <a:pt x="805262" y="7538"/>
                  </a:cubicBezTo>
                  <a:cubicBezTo>
                    <a:pt x="810088" y="12365"/>
                    <a:pt x="812800" y="18911"/>
                    <a:pt x="812800" y="25737"/>
                  </a:cubicBezTo>
                  <a:lnTo>
                    <a:pt x="812800" y="787063"/>
                  </a:lnTo>
                  <a:cubicBezTo>
                    <a:pt x="812800" y="793889"/>
                    <a:pt x="810088" y="800435"/>
                    <a:pt x="805262" y="805262"/>
                  </a:cubicBezTo>
                  <a:cubicBezTo>
                    <a:pt x="800435" y="810088"/>
                    <a:pt x="793889" y="812800"/>
                    <a:pt x="787063" y="812800"/>
                  </a:cubicBezTo>
                  <a:lnTo>
                    <a:pt x="25737" y="812800"/>
                  </a:lnTo>
                  <a:cubicBezTo>
                    <a:pt x="18911" y="812800"/>
                    <a:pt x="12365" y="810088"/>
                    <a:pt x="7538" y="805262"/>
                  </a:cubicBezTo>
                  <a:cubicBezTo>
                    <a:pt x="2712" y="800435"/>
                    <a:pt x="0" y="793889"/>
                    <a:pt x="0" y="787063"/>
                  </a:cubicBezTo>
                  <a:lnTo>
                    <a:pt x="0" y="25737"/>
                  </a:lnTo>
                  <a:cubicBezTo>
                    <a:pt x="0" y="18911"/>
                    <a:pt x="2712" y="12365"/>
                    <a:pt x="7538" y="7538"/>
                  </a:cubicBezTo>
                  <a:cubicBezTo>
                    <a:pt x="12365" y="2712"/>
                    <a:pt x="18911" y="0"/>
                    <a:pt x="25737" y="0"/>
                  </a:cubicBezTo>
                  <a:close/>
                </a:path>
              </a:pathLst>
            </a:custGeom>
            <a:blipFill>
              <a:blip r:embed="rId2"/>
              <a:stretch>
                <a:fillRect r="-49812"/>
              </a:stretch>
            </a:blipFill>
          </p:spPr>
          <p:txBody>
            <a:bodyPr/>
            <a:lstStyle/>
            <a:p>
              <a:endParaRPr lang="en-BD"/>
            </a:p>
          </p:txBody>
        </p:sp>
      </p:grpSp>
      <p:grpSp>
        <p:nvGrpSpPr>
          <p:cNvPr id="7" name="Group 7"/>
          <p:cNvGrpSpPr/>
          <p:nvPr/>
        </p:nvGrpSpPr>
        <p:grpSpPr>
          <a:xfrm>
            <a:off x="16253751" y="1684165"/>
            <a:ext cx="2273394" cy="6918669"/>
            <a:chOff x="0" y="0"/>
            <a:chExt cx="267077" cy="812800"/>
          </a:xfrm>
        </p:grpSpPr>
        <p:sp>
          <p:nvSpPr>
            <p:cNvPr id="8" name="Freeform 8"/>
            <p:cNvSpPr/>
            <p:nvPr/>
          </p:nvSpPr>
          <p:spPr>
            <a:xfrm>
              <a:off x="0" y="0"/>
              <a:ext cx="267077" cy="812800"/>
            </a:xfrm>
            <a:custGeom>
              <a:avLst/>
              <a:gdLst/>
              <a:ahLst/>
              <a:cxnLst/>
              <a:rect l="l" t="t" r="r" b="b"/>
              <a:pathLst>
                <a:path w="267077" h="812800">
                  <a:moveTo>
                    <a:pt x="78325" y="0"/>
                  </a:moveTo>
                  <a:lnTo>
                    <a:pt x="188751" y="0"/>
                  </a:lnTo>
                  <a:cubicBezTo>
                    <a:pt x="232009" y="0"/>
                    <a:pt x="267077" y="35067"/>
                    <a:pt x="267077" y="78325"/>
                  </a:cubicBezTo>
                  <a:lnTo>
                    <a:pt x="267077" y="734475"/>
                  </a:lnTo>
                  <a:cubicBezTo>
                    <a:pt x="267077" y="777733"/>
                    <a:pt x="232009" y="812800"/>
                    <a:pt x="188751" y="812800"/>
                  </a:cubicBezTo>
                  <a:lnTo>
                    <a:pt x="78325" y="812800"/>
                  </a:lnTo>
                  <a:cubicBezTo>
                    <a:pt x="35067" y="812800"/>
                    <a:pt x="0" y="777733"/>
                    <a:pt x="0" y="734475"/>
                  </a:cubicBezTo>
                  <a:lnTo>
                    <a:pt x="0" y="78325"/>
                  </a:lnTo>
                  <a:cubicBezTo>
                    <a:pt x="0" y="35067"/>
                    <a:pt x="35067" y="0"/>
                    <a:pt x="78325" y="0"/>
                  </a:cubicBezTo>
                  <a:close/>
                </a:path>
              </a:pathLst>
            </a:custGeom>
            <a:blipFill>
              <a:blip r:embed="rId2"/>
              <a:stretch>
                <a:fillRect l="-311708" r="-44219"/>
              </a:stretch>
            </a:blipFill>
          </p:spPr>
          <p:txBody>
            <a:bodyPr/>
            <a:lstStyle/>
            <a:p>
              <a:endParaRPr lang="en-BD"/>
            </a:p>
          </p:txBody>
        </p:sp>
      </p:grpSp>
      <p:grpSp>
        <p:nvGrpSpPr>
          <p:cNvPr id="9" name="Group 9"/>
          <p:cNvGrpSpPr/>
          <p:nvPr/>
        </p:nvGrpSpPr>
        <p:grpSpPr>
          <a:xfrm>
            <a:off x="17923161" y="8528621"/>
            <a:ext cx="729679" cy="7296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224650" y="2140583"/>
            <a:ext cx="4700229" cy="1039668"/>
          </a:xfrm>
          <a:prstGeom prst="rect">
            <a:avLst/>
          </a:prstGeom>
        </p:spPr>
        <p:txBody>
          <a:bodyPr lIns="0" tIns="0" rIns="0" bIns="0" rtlCol="0" anchor="t">
            <a:spAutoFit/>
          </a:bodyPr>
          <a:lstStyle/>
          <a:p>
            <a:pPr algn="l">
              <a:lnSpc>
                <a:spcPts val="8500"/>
              </a:lnSpc>
              <a:spcBef>
                <a:spcPct val="0"/>
              </a:spcBef>
            </a:pPr>
            <a:r>
              <a:rPr lang="en-US" sz="6071" b="1">
                <a:solidFill>
                  <a:srgbClr val="FFFFFF"/>
                </a:solidFill>
                <a:latin typeface="Century Gothic Paneuropean Bold"/>
                <a:ea typeface="Century Gothic Paneuropean Bold"/>
                <a:cs typeface="Century Gothic Paneuropean Bold"/>
                <a:sym typeface="Century Gothic Paneuropean Bold"/>
              </a:rPr>
              <a:t>Conclusion</a:t>
            </a:r>
          </a:p>
        </p:txBody>
      </p:sp>
      <p:grpSp>
        <p:nvGrpSpPr>
          <p:cNvPr id="13" name="Group 13"/>
          <p:cNvGrpSpPr/>
          <p:nvPr/>
        </p:nvGrpSpPr>
        <p:grpSpPr>
          <a:xfrm>
            <a:off x="2224650" y="3390757"/>
            <a:ext cx="980951" cy="99063"/>
            <a:chOff x="0" y="0"/>
            <a:chExt cx="258358" cy="26091"/>
          </a:xfrm>
        </p:grpSpPr>
        <p:sp>
          <p:nvSpPr>
            <p:cNvPr id="14" name="Freeform 14"/>
            <p:cNvSpPr/>
            <p:nvPr/>
          </p:nvSpPr>
          <p:spPr>
            <a:xfrm>
              <a:off x="0" y="0"/>
              <a:ext cx="258358" cy="26091"/>
            </a:xfrm>
            <a:custGeom>
              <a:avLst/>
              <a:gdLst/>
              <a:ahLst/>
              <a:cxnLst/>
              <a:rect l="l" t="t" r="r" b="b"/>
              <a:pathLst>
                <a:path w="258358" h="26091">
                  <a:moveTo>
                    <a:pt x="13045" y="0"/>
                  </a:moveTo>
                  <a:lnTo>
                    <a:pt x="245312" y="0"/>
                  </a:lnTo>
                  <a:cubicBezTo>
                    <a:pt x="248772" y="0"/>
                    <a:pt x="252090" y="1374"/>
                    <a:pt x="254537" y="3821"/>
                  </a:cubicBezTo>
                  <a:cubicBezTo>
                    <a:pt x="256983" y="6267"/>
                    <a:pt x="258358" y="9585"/>
                    <a:pt x="258358" y="13045"/>
                  </a:cubicBezTo>
                  <a:lnTo>
                    <a:pt x="258358" y="13045"/>
                  </a:lnTo>
                  <a:cubicBezTo>
                    <a:pt x="258358" y="20250"/>
                    <a:pt x="252517" y="26091"/>
                    <a:pt x="245312" y="26091"/>
                  </a:cubicBezTo>
                  <a:lnTo>
                    <a:pt x="13045" y="26091"/>
                  </a:lnTo>
                  <a:cubicBezTo>
                    <a:pt x="5841" y="26091"/>
                    <a:pt x="0" y="20250"/>
                    <a:pt x="0" y="13045"/>
                  </a:cubicBezTo>
                  <a:lnTo>
                    <a:pt x="0" y="13045"/>
                  </a:lnTo>
                  <a:cubicBezTo>
                    <a:pt x="0" y="5841"/>
                    <a:pt x="5841" y="0"/>
                    <a:pt x="13045" y="0"/>
                  </a:cubicBezTo>
                  <a:close/>
                </a:path>
              </a:pathLst>
            </a:custGeom>
            <a:solidFill>
              <a:srgbClr val="7AC4FF"/>
            </a:solidFill>
          </p:spPr>
          <p:txBody>
            <a:bodyPr/>
            <a:lstStyle/>
            <a:p>
              <a:endParaRPr lang="en-BD"/>
            </a:p>
          </p:txBody>
        </p:sp>
        <p:sp>
          <p:nvSpPr>
            <p:cNvPr id="15" name="TextBox 15"/>
            <p:cNvSpPr txBox="1"/>
            <p:nvPr/>
          </p:nvSpPr>
          <p:spPr>
            <a:xfrm>
              <a:off x="0" y="-38100"/>
              <a:ext cx="258358" cy="64191"/>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248073" y="3390757"/>
            <a:ext cx="99063" cy="9906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224650" y="4603804"/>
            <a:ext cx="4574285" cy="4439292"/>
          </a:xfrm>
          <a:prstGeom prst="rect">
            <a:avLst/>
          </a:prstGeom>
        </p:spPr>
        <p:txBody>
          <a:bodyPr lIns="0" tIns="0" rIns="0" bIns="0" rtlCol="0" anchor="t">
            <a:spAutoFit/>
          </a:bodyPr>
          <a:lstStyle/>
          <a:p>
            <a:pPr algn="l">
              <a:lnSpc>
                <a:spcPts val="2939"/>
              </a:lnSpc>
              <a:spcBef>
                <a:spcPct val="0"/>
              </a:spcBef>
            </a:pPr>
            <a:r>
              <a:rPr lang="en-US" sz="2099" dirty="0">
                <a:solidFill>
                  <a:srgbClr val="FFFFFF"/>
                </a:solidFill>
                <a:latin typeface="Open Sans"/>
                <a:ea typeface="Open Sans"/>
                <a:cs typeface="Open Sans"/>
                <a:sym typeface="Open Sans"/>
              </a:rPr>
              <a:t>M&amp;A deals in Defense and Aerospace are common, but investors, analysts, and firms must navigate regulatory pushback, competitor opposition, and national security concerns. The Lockheed-Aerojet case highlights growing antitrust scrutiny, shaping future consolidation strategies and emphasizing the risks of vertical integration in sensitive defense sectors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72A"/>
        </a:solidFill>
        <a:effectLst/>
      </p:bgPr>
    </p:bg>
    <p:spTree>
      <p:nvGrpSpPr>
        <p:cNvPr id="1" name=""/>
        <p:cNvGrpSpPr/>
        <p:nvPr/>
      </p:nvGrpSpPr>
      <p:grpSpPr>
        <a:xfrm>
          <a:off x="0" y="0"/>
          <a:ext cx="0" cy="0"/>
          <a:chOff x="0" y="0"/>
          <a:chExt cx="0" cy="0"/>
        </a:xfrm>
      </p:grpSpPr>
      <p:grpSp>
        <p:nvGrpSpPr>
          <p:cNvPr id="2" name="Group 2"/>
          <p:cNvGrpSpPr/>
          <p:nvPr/>
        </p:nvGrpSpPr>
        <p:grpSpPr>
          <a:xfrm>
            <a:off x="17923161" y="8528621"/>
            <a:ext cx="729679" cy="72967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67814" y="1916894"/>
            <a:ext cx="980951" cy="99063"/>
            <a:chOff x="0" y="0"/>
            <a:chExt cx="258358" cy="26091"/>
          </a:xfrm>
        </p:grpSpPr>
        <p:sp>
          <p:nvSpPr>
            <p:cNvPr id="6" name="Freeform 6"/>
            <p:cNvSpPr/>
            <p:nvPr/>
          </p:nvSpPr>
          <p:spPr>
            <a:xfrm>
              <a:off x="0" y="0"/>
              <a:ext cx="258358" cy="26091"/>
            </a:xfrm>
            <a:custGeom>
              <a:avLst/>
              <a:gdLst/>
              <a:ahLst/>
              <a:cxnLst/>
              <a:rect l="l" t="t" r="r" b="b"/>
              <a:pathLst>
                <a:path w="258358" h="26091">
                  <a:moveTo>
                    <a:pt x="13045" y="0"/>
                  </a:moveTo>
                  <a:lnTo>
                    <a:pt x="245312" y="0"/>
                  </a:lnTo>
                  <a:cubicBezTo>
                    <a:pt x="248772" y="0"/>
                    <a:pt x="252090" y="1374"/>
                    <a:pt x="254537" y="3821"/>
                  </a:cubicBezTo>
                  <a:cubicBezTo>
                    <a:pt x="256983" y="6267"/>
                    <a:pt x="258358" y="9585"/>
                    <a:pt x="258358" y="13045"/>
                  </a:cubicBezTo>
                  <a:lnTo>
                    <a:pt x="258358" y="13045"/>
                  </a:lnTo>
                  <a:cubicBezTo>
                    <a:pt x="258358" y="20250"/>
                    <a:pt x="252517" y="26091"/>
                    <a:pt x="245312" y="26091"/>
                  </a:cubicBezTo>
                  <a:lnTo>
                    <a:pt x="13045" y="26091"/>
                  </a:lnTo>
                  <a:cubicBezTo>
                    <a:pt x="5841" y="26091"/>
                    <a:pt x="0" y="20250"/>
                    <a:pt x="0" y="13045"/>
                  </a:cubicBezTo>
                  <a:lnTo>
                    <a:pt x="0" y="13045"/>
                  </a:lnTo>
                  <a:cubicBezTo>
                    <a:pt x="0" y="5841"/>
                    <a:pt x="5841" y="0"/>
                    <a:pt x="13045" y="0"/>
                  </a:cubicBezTo>
                  <a:close/>
                </a:path>
              </a:pathLst>
            </a:custGeom>
            <a:solidFill>
              <a:srgbClr val="7AC4FF"/>
            </a:solidFill>
          </p:spPr>
          <p:txBody>
            <a:bodyPr/>
            <a:lstStyle/>
            <a:p>
              <a:endParaRPr lang="en-BD"/>
            </a:p>
          </p:txBody>
        </p:sp>
        <p:sp>
          <p:nvSpPr>
            <p:cNvPr id="7" name="TextBox 7"/>
            <p:cNvSpPr txBox="1"/>
            <p:nvPr/>
          </p:nvSpPr>
          <p:spPr>
            <a:xfrm>
              <a:off x="0" y="-38100"/>
              <a:ext cx="258358" cy="6419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248765" y="1916894"/>
            <a:ext cx="99063" cy="990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04448" y="2274524"/>
            <a:ext cx="1263458" cy="126345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365989" y="714449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1072A"/>
                </a:solidFill>
                <a:latin typeface="Open Sans Bold"/>
                <a:ea typeface="Open Sans Bold"/>
                <a:cs typeface="Open Sans Bold"/>
                <a:sym typeface="Open Sans Bold"/>
              </a:rPr>
              <a:t>03</a:t>
            </a:r>
          </a:p>
        </p:txBody>
      </p:sp>
      <p:grpSp>
        <p:nvGrpSpPr>
          <p:cNvPr id="15" name="Group 15"/>
          <p:cNvGrpSpPr/>
          <p:nvPr/>
        </p:nvGrpSpPr>
        <p:grpSpPr>
          <a:xfrm>
            <a:off x="604448" y="3984445"/>
            <a:ext cx="1263458" cy="126345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txBody>
            <a:bodyPr/>
            <a:lstStyle/>
            <a:p>
              <a:endParaRPr lang="en-BD"/>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04448" y="5540786"/>
            <a:ext cx="1263458" cy="126345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txBody>
            <a:bodyPr/>
            <a:lstStyle/>
            <a:p>
              <a:endParaRPr lang="en-BD"/>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544882" y="7099519"/>
            <a:ext cx="1263458" cy="126345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txBody>
            <a:bodyPr/>
            <a:lstStyle/>
            <a:p>
              <a:endParaRPr lang="en-BD"/>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2235589" y="1004715"/>
            <a:ext cx="5982316" cy="679450"/>
          </a:xfrm>
          <a:prstGeom prst="rect">
            <a:avLst/>
          </a:prstGeom>
        </p:spPr>
        <p:txBody>
          <a:bodyPr lIns="0" tIns="0" rIns="0" bIns="0" rtlCol="0" anchor="t">
            <a:spAutoFit/>
          </a:bodyPr>
          <a:lstStyle/>
          <a:p>
            <a:pPr algn="l">
              <a:lnSpc>
                <a:spcPts val="5599"/>
              </a:lnSpc>
              <a:spcBef>
                <a:spcPct val="0"/>
              </a:spcBef>
            </a:pPr>
            <a:r>
              <a:rPr lang="en-US" sz="3999" b="1" dirty="0">
                <a:solidFill>
                  <a:srgbClr val="FFFFFF"/>
                </a:solidFill>
                <a:latin typeface="Canva Sans Bold" panose="020B0604020202020204" charset="0"/>
                <a:ea typeface="Century Gothic Paneuropean Bold"/>
                <a:cs typeface="Century Gothic Paneuropean Bold"/>
                <a:sym typeface="Century Gothic Paneuropean Bold"/>
              </a:rPr>
              <a:t>Introduction &amp; Context</a:t>
            </a:r>
          </a:p>
        </p:txBody>
      </p:sp>
      <p:sp>
        <p:nvSpPr>
          <p:cNvPr id="25" name="TextBox 25"/>
          <p:cNvSpPr txBox="1"/>
          <p:nvPr/>
        </p:nvSpPr>
        <p:spPr>
          <a:xfrm>
            <a:off x="2235589" y="2475629"/>
            <a:ext cx="14833212" cy="941220"/>
          </a:xfrm>
          <a:prstGeom prst="rect">
            <a:avLst/>
          </a:prstGeom>
        </p:spPr>
        <p:txBody>
          <a:bodyPr wrap="square" lIns="0" tIns="0" rIns="0" bIns="0" rtlCol="0" anchor="t">
            <a:spAutoFit/>
          </a:bodyPr>
          <a:lstStyle/>
          <a:p>
            <a:pPr algn="l">
              <a:lnSpc>
                <a:spcPts val="2520"/>
              </a:lnSpc>
            </a:pPr>
            <a:r>
              <a:rPr lang="en-US" sz="1800" dirty="0">
                <a:solidFill>
                  <a:srgbClr val="FFFFFF"/>
                </a:solidFill>
                <a:latin typeface="Open Sans"/>
                <a:ea typeface="Open Sans"/>
                <a:cs typeface="Open Sans"/>
                <a:sym typeface="Open Sans"/>
              </a:rPr>
              <a:t>Deal Announcement : Lockheed Martin, a global aerospace &amp; defense company planned to acquire Aerojet Rocketdyne, a leading supplier of rocket engines &amp; propulsion systems for $4.4 billion.</a:t>
            </a:r>
          </a:p>
          <a:p>
            <a:pPr algn="l">
              <a:lnSpc>
                <a:spcPts val="2520"/>
              </a:lnSpc>
              <a:spcBef>
                <a:spcPct val="0"/>
              </a:spcBef>
            </a:pPr>
            <a:endParaRPr lang="en-US" sz="1800" dirty="0">
              <a:solidFill>
                <a:srgbClr val="FFFFFF"/>
              </a:solidFill>
              <a:latin typeface="Open Sans"/>
              <a:ea typeface="Open Sans"/>
              <a:cs typeface="Open Sans"/>
              <a:sym typeface="Open Sans"/>
            </a:endParaRPr>
          </a:p>
        </p:txBody>
      </p:sp>
      <p:sp>
        <p:nvSpPr>
          <p:cNvPr id="26" name="TextBox 26"/>
          <p:cNvSpPr txBox="1"/>
          <p:nvPr/>
        </p:nvSpPr>
        <p:spPr>
          <a:xfrm>
            <a:off x="970020" y="2707815"/>
            <a:ext cx="532312" cy="349250"/>
          </a:xfrm>
          <a:prstGeom prst="rect">
            <a:avLst/>
          </a:prstGeom>
        </p:spPr>
        <p:txBody>
          <a:bodyPr lIns="0" tIns="0" rIns="0" bIns="0" rtlCol="0" anchor="t">
            <a:spAutoFit/>
          </a:bodyPr>
          <a:lstStyle/>
          <a:p>
            <a:pPr algn="ctr">
              <a:lnSpc>
                <a:spcPts val="2800"/>
              </a:lnSpc>
              <a:spcBef>
                <a:spcPct val="0"/>
              </a:spcBef>
            </a:pPr>
            <a:r>
              <a:rPr lang="en-US" sz="2000" b="1">
                <a:solidFill>
                  <a:srgbClr val="01072A"/>
                </a:solidFill>
                <a:latin typeface="Open Sans Bold"/>
                <a:ea typeface="Open Sans Bold"/>
                <a:cs typeface="Open Sans Bold"/>
                <a:sym typeface="Open Sans Bold"/>
              </a:rPr>
              <a:t>Key</a:t>
            </a:r>
          </a:p>
        </p:txBody>
      </p:sp>
      <p:sp>
        <p:nvSpPr>
          <p:cNvPr id="27" name="TextBox 27"/>
          <p:cNvSpPr txBox="1"/>
          <p:nvPr/>
        </p:nvSpPr>
        <p:spPr>
          <a:xfrm>
            <a:off x="2262574" y="5432245"/>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1072A"/>
                </a:solidFill>
                <a:latin typeface="Open Sans Bold"/>
                <a:ea typeface="Open Sans Bold"/>
                <a:cs typeface="Open Sans Bold"/>
                <a:sym typeface="Open Sans Bold"/>
              </a:rPr>
              <a:t>02</a:t>
            </a:r>
          </a:p>
        </p:txBody>
      </p:sp>
      <p:sp>
        <p:nvSpPr>
          <p:cNvPr id="28" name="TextBox 28"/>
          <p:cNvSpPr txBox="1"/>
          <p:nvPr/>
        </p:nvSpPr>
        <p:spPr>
          <a:xfrm>
            <a:off x="2235589" y="4410685"/>
            <a:ext cx="14833211" cy="620619"/>
          </a:xfrm>
          <a:prstGeom prst="rect">
            <a:avLst/>
          </a:prstGeom>
        </p:spPr>
        <p:txBody>
          <a:bodyPr wrap="square" lIns="0" tIns="0" rIns="0" bIns="0" rtlCol="0" anchor="t">
            <a:spAutoFit/>
          </a:bodyPr>
          <a:lstStyle/>
          <a:p>
            <a:pPr algn="l">
              <a:lnSpc>
                <a:spcPts val="2520"/>
              </a:lnSpc>
            </a:pPr>
            <a:r>
              <a:rPr lang="en-US" sz="1800" dirty="0">
                <a:solidFill>
                  <a:srgbClr val="FFFFFF"/>
                </a:solidFill>
                <a:latin typeface="Open Sans"/>
                <a:ea typeface="Open Sans"/>
                <a:cs typeface="Open Sans"/>
                <a:sym typeface="Open Sans"/>
              </a:rPr>
              <a:t>Lockheed Martin aimed to vertically integrate their supply chain, expecting cost synergies and improved efficiency.</a:t>
            </a:r>
          </a:p>
          <a:p>
            <a:pPr algn="l">
              <a:lnSpc>
                <a:spcPts val="2520"/>
              </a:lnSpc>
              <a:spcBef>
                <a:spcPct val="0"/>
              </a:spcBef>
            </a:pPr>
            <a:endParaRPr lang="en-US" sz="1800" dirty="0">
              <a:solidFill>
                <a:srgbClr val="FFFFFF"/>
              </a:solidFill>
              <a:latin typeface="Open Sans"/>
              <a:ea typeface="Open Sans"/>
              <a:cs typeface="Open Sans"/>
              <a:sym typeface="Open Sans"/>
            </a:endParaRPr>
          </a:p>
        </p:txBody>
      </p:sp>
      <p:sp>
        <p:nvSpPr>
          <p:cNvPr id="29" name="TextBox 29"/>
          <p:cNvSpPr txBox="1"/>
          <p:nvPr/>
        </p:nvSpPr>
        <p:spPr>
          <a:xfrm>
            <a:off x="863423" y="4473299"/>
            <a:ext cx="735367" cy="257175"/>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Vertical </a:t>
            </a:r>
          </a:p>
        </p:txBody>
      </p:sp>
      <p:sp>
        <p:nvSpPr>
          <p:cNvPr id="30" name="TextBox 30"/>
          <p:cNvSpPr txBox="1"/>
          <p:nvPr/>
        </p:nvSpPr>
        <p:spPr>
          <a:xfrm>
            <a:off x="653873" y="6029640"/>
            <a:ext cx="1154467" cy="257175"/>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Regulatory </a:t>
            </a:r>
          </a:p>
        </p:txBody>
      </p:sp>
      <p:sp>
        <p:nvSpPr>
          <p:cNvPr id="31" name="TextBox 31"/>
          <p:cNvSpPr txBox="1"/>
          <p:nvPr/>
        </p:nvSpPr>
        <p:spPr>
          <a:xfrm>
            <a:off x="2185428" y="5614315"/>
            <a:ext cx="14883372" cy="1261820"/>
          </a:xfrm>
          <a:prstGeom prst="rect">
            <a:avLst/>
          </a:prstGeom>
        </p:spPr>
        <p:txBody>
          <a:bodyPr wrap="square" lIns="0" tIns="0" rIns="0" bIns="0" rtlCol="0" anchor="t">
            <a:spAutoFit/>
          </a:bodyPr>
          <a:lstStyle/>
          <a:p>
            <a:pPr algn="l">
              <a:lnSpc>
                <a:spcPts val="2520"/>
              </a:lnSpc>
            </a:pPr>
            <a:r>
              <a:rPr lang="en-US" sz="1800" dirty="0">
                <a:solidFill>
                  <a:srgbClr val="FFFFFF"/>
                </a:solidFill>
                <a:latin typeface="Open Sans"/>
                <a:ea typeface="Open Sans"/>
                <a:cs typeface="Open Sans"/>
                <a:sym typeface="Open Sans"/>
              </a:rPr>
              <a:t>Aerospace Defense is a highly regulated industry with significant government oversight and a large consolidation trend amongst the contractors. . The Federal Trade Commission (FTC) filed multiple “requests” of information from Lockheed Martin and finally filed a lawsuit in January 2022, arguing that the deal would reduce competition and harm national security interests.</a:t>
            </a:r>
          </a:p>
          <a:p>
            <a:pPr algn="l">
              <a:lnSpc>
                <a:spcPts val="2520"/>
              </a:lnSpc>
              <a:spcBef>
                <a:spcPct val="0"/>
              </a:spcBef>
            </a:pPr>
            <a:endParaRPr lang="en-US" sz="1800" dirty="0">
              <a:solidFill>
                <a:srgbClr val="FFFFFF"/>
              </a:solidFill>
              <a:latin typeface="Open Sans"/>
              <a:ea typeface="Open Sans"/>
              <a:cs typeface="Open Sans"/>
              <a:sym typeface="Open Sans"/>
            </a:endParaRPr>
          </a:p>
        </p:txBody>
      </p:sp>
      <p:sp>
        <p:nvSpPr>
          <p:cNvPr id="32" name="TextBox 32"/>
          <p:cNvSpPr txBox="1"/>
          <p:nvPr/>
        </p:nvSpPr>
        <p:spPr>
          <a:xfrm>
            <a:off x="534742" y="7588373"/>
            <a:ext cx="1273598" cy="257175"/>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Termination</a:t>
            </a:r>
          </a:p>
        </p:txBody>
      </p:sp>
      <p:sp>
        <p:nvSpPr>
          <p:cNvPr id="33" name="TextBox 33"/>
          <p:cNvSpPr txBox="1"/>
          <p:nvPr/>
        </p:nvSpPr>
        <p:spPr>
          <a:xfrm>
            <a:off x="2185428" y="7422955"/>
            <a:ext cx="14883372" cy="620619"/>
          </a:xfrm>
          <a:prstGeom prst="rect">
            <a:avLst/>
          </a:prstGeom>
        </p:spPr>
        <p:txBody>
          <a:bodyPr wrap="square" lIns="0" tIns="0" rIns="0" bIns="0" rtlCol="0" anchor="t">
            <a:spAutoFit/>
          </a:bodyPr>
          <a:lstStyle/>
          <a:p>
            <a:pPr algn="l">
              <a:lnSpc>
                <a:spcPts val="2520"/>
              </a:lnSpc>
            </a:pPr>
            <a:r>
              <a:rPr lang="en-US" sz="1800" dirty="0">
                <a:solidFill>
                  <a:srgbClr val="FFFFFF"/>
                </a:solidFill>
                <a:latin typeface="Open Sans"/>
                <a:ea typeface="Open Sans"/>
                <a:cs typeface="Open Sans"/>
                <a:sym typeface="Open Sans"/>
              </a:rPr>
              <a:t>Facing legal pressure, Lockheed abandoned the acquisition, marking a major antitrust intervention in the defense industry.</a:t>
            </a:r>
          </a:p>
          <a:p>
            <a:pPr algn="l">
              <a:lnSpc>
                <a:spcPts val="2520"/>
              </a:lnSpc>
              <a:spcBef>
                <a:spcPct val="0"/>
              </a:spcBef>
            </a:pPr>
            <a:endParaRPr lang="en-US" sz="1800" dirty="0">
              <a:solidFill>
                <a:srgbClr val="FFFFFF"/>
              </a:solidFill>
              <a:latin typeface="Open Sans"/>
              <a:ea typeface="Open Sans"/>
              <a:cs typeface="Open Sans"/>
              <a:sym typeface="Open Sans"/>
            </a:endParaRPr>
          </a:p>
        </p:txBody>
      </p:sp>
      <p:sp>
        <p:nvSpPr>
          <p:cNvPr id="39" name="TextBox 38">
            <a:extLst>
              <a:ext uri="{FF2B5EF4-FFF2-40B4-BE49-F238E27FC236}">
                <a16:creationId xmlns:a16="http://schemas.microsoft.com/office/drawing/2014/main" id="{83526435-2BBD-B869-585C-5B1BA1CD8973}"/>
              </a:ext>
            </a:extLst>
          </p:cNvPr>
          <p:cNvSpPr txBox="1"/>
          <p:nvPr/>
        </p:nvSpPr>
        <p:spPr>
          <a:xfrm>
            <a:off x="0" y="8809440"/>
            <a:ext cx="18288000" cy="463588"/>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lnSpc>
                <a:spcPct val="150000"/>
              </a:lnSpc>
            </a:pPr>
            <a:r>
              <a:rPr lang="en-US" sz="1800" i="1" dirty="0">
                <a:solidFill>
                  <a:schemeClr val="tx1"/>
                </a:solidFill>
                <a:latin typeface="Canva Sans Bold"/>
                <a:ea typeface="Canva Sans Bold"/>
                <a:cs typeface="Canva Sans Bold"/>
                <a:sym typeface="Canva Sans Bold"/>
              </a:rPr>
              <a:t>The Structure-Conduct-Performance (SCP) Paradigm (Bain, 1956) suggests that market structure influences firm behavior and performance.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BD"/>
          </a:p>
        </p:txBody>
      </p:sp>
      <p:grpSp>
        <p:nvGrpSpPr>
          <p:cNvPr id="3" name="Group 3"/>
          <p:cNvGrpSpPr/>
          <p:nvPr/>
        </p:nvGrpSpPr>
        <p:grpSpPr>
          <a:xfrm>
            <a:off x="17923161" y="8528621"/>
            <a:ext cx="729679" cy="7296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582757" y="1768306"/>
            <a:ext cx="980951" cy="47625"/>
            <a:chOff x="0" y="0"/>
            <a:chExt cx="258358" cy="12543"/>
          </a:xfrm>
        </p:grpSpPr>
        <p:sp>
          <p:nvSpPr>
            <p:cNvPr id="7" name="Freeform 7"/>
            <p:cNvSpPr/>
            <p:nvPr/>
          </p:nvSpPr>
          <p:spPr>
            <a:xfrm>
              <a:off x="0" y="0"/>
              <a:ext cx="258358" cy="12543"/>
            </a:xfrm>
            <a:custGeom>
              <a:avLst/>
              <a:gdLst/>
              <a:ahLst/>
              <a:cxnLst/>
              <a:rect l="l" t="t" r="r" b="b"/>
              <a:pathLst>
                <a:path w="258358" h="12543">
                  <a:moveTo>
                    <a:pt x="6272" y="0"/>
                  </a:moveTo>
                  <a:lnTo>
                    <a:pt x="252086" y="0"/>
                  </a:lnTo>
                  <a:cubicBezTo>
                    <a:pt x="253749" y="0"/>
                    <a:pt x="255344" y="661"/>
                    <a:pt x="256521" y="1837"/>
                  </a:cubicBezTo>
                  <a:cubicBezTo>
                    <a:pt x="257697" y="3013"/>
                    <a:pt x="258358" y="4608"/>
                    <a:pt x="258358" y="6272"/>
                  </a:cubicBezTo>
                  <a:lnTo>
                    <a:pt x="258358" y="6272"/>
                  </a:lnTo>
                  <a:cubicBezTo>
                    <a:pt x="258358" y="7935"/>
                    <a:pt x="257697" y="9530"/>
                    <a:pt x="256521" y="10706"/>
                  </a:cubicBezTo>
                  <a:cubicBezTo>
                    <a:pt x="255344" y="11882"/>
                    <a:pt x="253749" y="12543"/>
                    <a:pt x="25208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7AC4FF"/>
            </a:solidFill>
          </p:spPr>
          <p:txBody>
            <a:bodyPr/>
            <a:lstStyle/>
            <a:p>
              <a:endParaRPr lang="en-BD"/>
            </a:p>
          </p:txBody>
        </p:sp>
        <p:sp>
          <p:nvSpPr>
            <p:cNvPr id="8" name="TextBox 8"/>
            <p:cNvSpPr txBox="1"/>
            <p:nvPr/>
          </p:nvSpPr>
          <p:spPr>
            <a:xfrm>
              <a:off x="0" y="-38100"/>
              <a:ext cx="258358" cy="50643"/>
            </a:xfrm>
            <a:prstGeom prst="rect">
              <a:avLst/>
            </a:prstGeom>
          </p:spPr>
          <p:txBody>
            <a:bodyPr lIns="50800" tIns="50800" rIns="50800" bIns="50800" rtlCol="0" anchor="ctr"/>
            <a:lstStyle/>
            <a:p>
              <a:pPr algn="r">
                <a:lnSpc>
                  <a:spcPts val="2659"/>
                </a:lnSpc>
              </a:pPr>
              <a:endParaRPr/>
            </a:p>
          </p:txBody>
        </p:sp>
      </p:grpSp>
      <p:grpSp>
        <p:nvGrpSpPr>
          <p:cNvPr id="9" name="Group 9"/>
          <p:cNvGrpSpPr/>
          <p:nvPr/>
        </p:nvGrpSpPr>
        <p:grpSpPr>
          <a:xfrm>
            <a:off x="9606180" y="1768306"/>
            <a:ext cx="99063" cy="47625"/>
            <a:chOff x="0" y="0"/>
            <a:chExt cx="812800" cy="390758"/>
          </a:xfrm>
        </p:grpSpPr>
        <p:sp>
          <p:nvSpPr>
            <p:cNvPr id="10" name="Freeform 10"/>
            <p:cNvSpPr/>
            <p:nvPr/>
          </p:nvSpPr>
          <p:spPr>
            <a:xfrm>
              <a:off x="0" y="0"/>
              <a:ext cx="812800" cy="390758"/>
            </a:xfrm>
            <a:custGeom>
              <a:avLst/>
              <a:gdLst/>
              <a:ahLst/>
              <a:cxnLst/>
              <a:rect l="l" t="t" r="r" b="b"/>
              <a:pathLst>
                <a:path w="812800" h="390758">
                  <a:moveTo>
                    <a:pt x="406400" y="0"/>
                  </a:moveTo>
                  <a:cubicBezTo>
                    <a:pt x="181951" y="0"/>
                    <a:pt x="0" y="87474"/>
                    <a:pt x="0" y="195379"/>
                  </a:cubicBezTo>
                  <a:cubicBezTo>
                    <a:pt x="0" y="303284"/>
                    <a:pt x="181951" y="390758"/>
                    <a:pt x="406400" y="390758"/>
                  </a:cubicBezTo>
                  <a:cubicBezTo>
                    <a:pt x="630849" y="390758"/>
                    <a:pt x="812800" y="303284"/>
                    <a:pt x="812800" y="195379"/>
                  </a:cubicBezTo>
                  <a:cubicBezTo>
                    <a:pt x="812800" y="87474"/>
                    <a:pt x="630849" y="0"/>
                    <a:pt x="406400" y="0"/>
                  </a:cubicBezTo>
                  <a:close/>
                </a:path>
              </a:pathLst>
            </a:custGeom>
            <a:solidFill>
              <a:srgbClr val="7AC4FF"/>
            </a:solidFill>
          </p:spPr>
          <p:txBody>
            <a:bodyPr/>
            <a:lstStyle/>
            <a:p>
              <a:endParaRPr lang="en-BD"/>
            </a:p>
          </p:txBody>
        </p:sp>
        <p:sp>
          <p:nvSpPr>
            <p:cNvPr id="11" name="TextBox 11"/>
            <p:cNvSpPr txBox="1"/>
            <p:nvPr/>
          </p:nvSpPr>
          <p:spPr>
            <a:xfrm>
              <a:off x="76200" y="-1466"/>
              <a:ext cx="660400" cy="355591"/>
            </a:xfrm>
            <a:prstGeom prst="rect">
              <a:avLst/>
            </a:prstGeom>
          </p:spPr>
          <p:txBody>
            <a:bodyPr lIns="50800" tIns="50800" rIns="50800" bIns="50800" rtlCol="0" anchor="ctr"/>
            <a:lstStyle/>
            <a:p>
              <a:pPr algn="r">
                <a:lnSpc>
                  <a:spcPts val="2659"/>
                </a:lnSpc>
              </a:pPr>
              <a:endParaRPr/>
            </a:p>
          </p:txBody>
        </p:sp>
      </p:grpSp>
      <p:grpSp>
        <p:nvGrpSpPr>
          <p:cNvPr id="12" name="Group 12"/>
          <p:cNvGrpSpPr/>
          <p:nvPr/>
        </p:nvGrpSpPr>
        <p:grpSpPr>
          <a:xfrm>
            <a:off x="1194998" y="1944545"/>
            <a:ext cx="1492058" cy="1415858"/>
            <a:chOff x="0" y="0"/>
            <a:chExt cx="959862" cy="910841"/>
          </a:xfrm>
        </p:grpSpPr>
        <p:sp>
          <p:nvSpPr>
            <p:cNvPr id="13" name="Freeform 13"/>
            <p:cNvSpPr/>
            <p:nvPr/>
          </p:nvSpPr>
          <p:spPr>
            <a:xfrm>
              <a:off x="0" y="0"/>
              <a:ext cx="959862" cy="910841"/>
            </a:xfrm>
            <a:custGeom>
              <a:avLst/>
              <a:gdLst/>
              <a:ahLst/>
              <a:cxnLst/>
              <a:rect l="l" t="t" r="r" b="b"/>
              <a:pathLst>
                <a:path w="959862" h="910841">
                  <a:moveTo>
                    <a:pt x="107542" y="0"/>
                  </a:moveTo>
                  <a:lnTo>
                    <a:pt x="852319" y="0"/>
                  </a:lnTo>
                  <a:cubicBezTo>
                    <a:pt x="880841" y="0"/>
                    <a:pt x="908195" y="11330"/>
                    <a:pt x="928363" y="31498"/>
                  </a:cubicBezTo>
                  <a:cubicBezTo>
                    <a:pt x="948531" y="51666"/>
                    <a:pt x="959862" y="79020"/>
                    <a:pt x="959862" y="107542"/>
                  </a:cubicBezTo>
                  <a:lnTo>
                    <a:pt x="959862" y="803299"/>
                  </a:lnTo>
                  <a:cubicBezTo>
                    <a:pt x="959862" y="862693"/>
                    <a:pt x="911713" y="910841"/>
                    <a:pt x="852319" y="910841"/>
                  </a:cubicBezTo>
                  <a:lnTo>
                    <a:pt x="107542" y="910841"/>
                  </a:lnTo>
                  <a:cubicBezTo>
                    <a:pt x="48148" y="910841"/>
                    <a:pt x="0" y="862693"/>
                    <a:pt x="0" y="803299"/>
                  </a:cubicBezTo>
                  <a:lnTo>
                    <a:pt x="0" y="107542"/>
                  </a:lnTo>
                  <a:cubicBezTo>
                    <a:pt x="0" y="79020"/>
                    <a:pt x="11330" y="51666"/>
                    <a:pt x="31498" y="31498"/>
                  </a:cubicBezTo>
                  <a:cubicBezTo>
                    <a:pt x="51666" y="11330"/>
                    <a:pt x="79020" y="0"/>
                    <a:pt x="107542" y="0"/>
                  </a:cubicBezTo>
                  <a:close/>
                </a:path>
              </a:pathLst>
            </a:custGeom>
            <a:solidFill>
              <a:srgbClr val="0097B2"/>
            </a:solidFill>
          </p:spPr>
          <p:txBody>
            <a:bodyPr/>
            <a:lstStyle/>
            <a:p>
              <a:endParaRPr lang="en-BD"/>
            </a:p>
          </p:txBody>
        </p:sp>
        <p:sp>
          <p:nvSpPr>
            <p:cNvPr id="14" name="TextBox 14"/>
            <p:cNvSpPr txBox="1"/>
            <p:nvPr/>
          </p:nvSpPr>
          <p:spPr>
            <a:xfrm>
              <a:off x="0" y="-38100"/>
              <a:ext cx="959862" cy="94894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582757" y="3760453"/>
            <a:ext cx="980951" cy="47625"/>
            <a:chOff x="0" y="0"/>
            <a:chExt cx="258358" cy="12543"/>
          </a:xfrm>
        </p:grpSpPr>
        <p:sp>
          <p:nvSpPr>
            <p:cNvPr id="16" name="Freeform 16"/>
            <p:cNvSpPr/>
            <p:nvPr/>
          </p:nvSpPr>
          <p:spPr>
            <a:xfrm>
              <a:off x="0" y="0"/>
              <a:ext cx="258358" cy="12543"/>
            </a:xfrm>
            <a:custGeom>
              <a:avLst/>
              <a:gdLst/>
              <a:ahLst/>
              <a:cxnLst/>
              <a:rect l="l" t="t" r="r" b="b"/>
              <a:pathLst>
                <a:path w="258358" h="12543">
                  <a:moveTo>
                    <a:pt x="6272" y="0"/>
                  </a:moveTo>
                  <a:lnTo>
                    <a:pt x="252086" y="0"/>
                  </a:lnTo>
                  <a:cubicBezTo>
                    <a:pt x="253749" y="0"/>
                    <a:pt x="255344" y="661"/>
                    <a:pt x="256521" y="1837"/>
                  </a:cubicBezTo>
                  <a:cubicBezTo>
                    <a:pt x="257697" y="3013"/>
                    <a:pt x="258358" y="4608"/>
                    <a:pt x="258358" y="6272"/>
                  </a:cubicBezTo>
                  <a:lnTo>
                    <a:pt x="258358" y="6272"/>
                  </a:lnTo>
                  <a:cubicBezTo>
                    <a:pt x="258358" y="7935"/>
                    <a:pt x="257697" y="9530"/>
                    <a:pt x="256521" y="10706"/>
                  </a:cubicBezTo>
                  <a:cubicBezTo>
                    <a:pt x="255344" y="11882"/>
                    <a:pt x="253749" y="12543"/>
                    <a:pt x="25208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7AC4FF"/>
            </a:solidFill>
          </p:spPr>
          <p:txBody>
            <a:bodyPr/>
            <a:lstStyle/>
            <a:p>
              <a:endParaRPr lang="en-BD"/>
            </a:p>
          </p:txBody>
        </p:sp>
        <p:sp>
          <p:nvSpPr>
            <p:cNvPr id="17" name="TextBox 17"/>
            <p:cNvSpPr txBox="1"/>
            <p:nvPr/>
          </p:nvSpPr>
          <p:spPr>
            <a:xfrm>
              <a:off x="0" y="-38100"/>
              <a:ext cx="258358" cy="50643"/>
            </a:xfrm>
            <a:prstGeom prst="rect">
              <a:avLst/>
            </a:prstGeom>
          </p:spPr>
          <p:txBody>
            <a:bodyPr lIns="50800" tIns="50800" rIns="50800" bIns="50800" rtlCol="0" anchor="ctr"/>
            <a:lstStyle/>
            <a:p>
              <a:pPr algn="r">
                <a:lnSpc>
                  <a:spcPts val="2659"/>
                </a:lnSpc>
              </a:pPr>
              <a:endParaRPr/>
            </a:p>
          </p:txBody>
        </p:sp>
      </p:grpSp>
      <p:grpSp>
        <p:nvGrpSpPr>
          <p:cNvPr id="18" name="Group 18"/>
          <p:cNvGrpSpPr/>
          <p:nvPr/>
        </p:nvGrpSpPr>
        <p:grpSpPr>
          <a:xfrm>
            <a:off x="1194998" y="3936692"/>
            <a:ext cx="1492058" cy="1320608"/>
            <a:chOff x="0" y="0"/>
            <a:chExt cx="959862" cy="849565"/>
          </a:xfrm>
        </p:grpSpPr>
        <p:sp>
          <p:nvSpPr>
            <p:cNvPr id="19" name="Freeform 19"/>
            <p:cNvSpPr/>
            <p:nvPr/>
          </p:nvSpPr>
          <p:spPr>
            <a:xfrm>
              <a:off x="0" y="0"/>
              <a:ext cx="959862" cy="849565"/>
            </a:xfrm>
            <a:custGeom>
              <a:avLst/>
              <a:gdLst/>
              <a:ahLst/>
              <a:cxnLst/>
              <a:rect l="l" t="t" r="r" b="b"/>
              <a:pathLst>
                <a:path w="959862" h="849565">
                  <a:moveTo>
                    <a:pt x="107542" y="0"/>
                  </a:moveTo>
                  <a:lnTo>
                    <a:pt x="852319" y="0"/>
                  </a:lnTo>
                  <a:cubicBezTo>
                    <a:pt x="880841" y="0"/>
                    <a:pt x="908195" y="11330"/>
                    <a:pt x="928363" y="31498"/>
                  </a:cubicBezTo>
                  <a:cubicBezTo>
                    <a:pt x="948531" y="51666"/>
                    <a:pt x="959862" y="79020"/>
                    <a:pt x="959862" y="107542"/>
                  </a:cubicBezTo>
                  <a:lnTo>
                    <a:pt x="959862" y="742023"/>
                  </a:lnTo>
                  <a:cubicBezTo>
                    <a:pt x="959862" y="801417"/>
                    <a:pt x="911713" y="849565"/>
                    <a:pt x="852319" y="849565"/>
                  </a:cubicBezTo>
                  <a:lnTo>
                    <a:pt x="107542" y="849565"/>
                  </a:lnTo>
                  <a:cubicBezTo>
                    <a:pt x="79020" y="849565"/>
                    <a:pt x="51666" y="838235"/>
                    <a:pt x="31498" y="818067"/>
                  </a:cubicBezTo>
                  <a:cubicBezTo>
                    <a:pt x="11330" y="797899"/>
                    <a:pt x="0" y="770545"/>
                    <a:pt x="0" y="742023"/>
                  </a:cubicBezTo>
                  <a:lnTo>
                    <a:pt x="0" y="107542"/>
                  </a:lnTo>
                  <a:cubicBezTo>
                    <a:pt x="0" y="79020"/>
                    <a:pt x="11330" y="51666"/>
                    <a:pt x="31498" y="31498"/>
                  </a:cubicBezTo>
                  <a:cubicBezTo>
                    <a:pt x="51666" y="11330"/>
                    <a:pt x="79020" y="0"/>
                    <a:pt x="107542" y="0"/>
                  </a:cubicBezTo>
                  <a:close/>
                </a:path>
              </a:pathLst>
            </a:custGeom>
            <a:solidFill>
              <a:srgbClr val="38B6FF"/>
            </a:solidFill>
          </p:spPr>
          <p:txBody>
            <a:bodyPr/>
            <a:lstStyle/>
            <a:p>
              <a:endParaRPr lang="en-BD"/>
            </a:p>
          </p:txBody>
        </p:sp>
        <p:sp>
          <p:nvSpPr>
            <p:cNvPr id="20" name="TextBox 20"/>
            <p:cNvSpPr txBox="1"/>
            <p:nvPr/>
          </p:nvSpPr>
          <p:spPr>
            <a:xfrm>
              <a:off x="0" y="-38100"/>
              <a:ext cx="959862" cy="88766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9563708" y="3760453"/>
            <a:ext cx="99063" cy="47625"/>
            <a:chOff x="0" y="0"/>
            <a:chExt cx="812800" cy="390758"/>
          </a:xfrm>
        </p:grpSpPr>
        <p:sp>
          <p:nvSpPr>
            <p:cNvPr id="22" name="Freeform 22"/>
            <p:cNvSpPr/>
            <p:nvPr/>
          </p:nvSpPr>
          <p:spPr>
            <a:xfrm>
              <a:off x="0" y="0"/>
              <a:ext cx="812800" cy="390758"/>
            </a:xfrm>
            <a:custGeom>
              <a:avLst/>
              <a:gdLst/>
              <a:ahLst/>
              <a:cxnLst/>
              <a:rect l="l" t="t" r="r" b="b"/>
              <a:pathLst>
                <a:path w="812800" h="390758">
                  <a:moveTo>
                    <a:pt x="406400" y="0"/>
                  </a:moveTo>
                  <a:cubicBezTo>
                    <a:pt x="181951" y="0"/>
                    <a:pt x="0" y="87474"/>
                    <a:pt x="0" y="195379"/>
                  </a:cubicBezTo>
                  <a:cubicBezTo>
                    <a:pt x="0" y="303284"/>
                    <a:pt x="181951" y="390758"/>
                    <a:pt x="406400" y="390758"/>
                  </a:cubicBezTo>
                  <a:cubicBezTo>
                    <a:pt x="630849" y="390758"/>
                    <a:pt x="812800" y="303284"/>
                    <a:pt x="812800" y="195379"/>
                  </a:cubicBezTo>
                  <a:cubicBezTo>
                    <a:pt x="812800" y="87474"/>
                    <a:pt x="630849" y="0"/>
                    <a:pt x="406400" y="0"/>
                  </a:cubicBezTo>
                  <a:close/>
                </a:path>
              </a:pathLst>
            </a:custGeom>
            <a:solidFill>
              <a:srgbClr val="7AC4FF"/>
            </a:solidFill>
          </p:spPr>
          <p:txBody>
            <a:bodyPr/>
            <a:lstStyle/>
            <a:p>
              <a:endParaRPr lang="en-BD"/>
            </a:p>
          </p:txBody>
        </p:sp>
        <p:sp>
          <p:nvSpPr>
            <p:cNvPr id="23" name="TextBox 23"/>
            <p:cNvSpPr txBox="1"/>
            <p:nvPr/>
          </p:nvSpPr>
          <p:spPr>
            <a:xfrm>
              <a:off x="76200" y="-1466"/>
              <a:ext cx="660400" cy="355591"/>
            </a:xfrm>
            <a:prstGeom prst="rect">
              <a:avLst/>
            </a:prstGeom>
          </p:spPr>
          <p:txBody>
            <a:bodyPr lIns="50800" tIns="50800" rIns="50800" bIns="50800" rtlCol="0" anchor="ctr"/>
            <a:lstStyle/>
            <a:p>
              <a:pPr algn="r">
                <a:lnSpc>
                  <a:spcPts val="2659"/>
                </a:lnSpc>
              </a:pPr>
              <a:endParaRPr/>
            </a:p>
          </p:txBody>
        </p:sp>
      </p:grpSp>
      <p:grpSp>
        <p:nvGrpSpPr>
          <p:cNvPr id="24" name="Group 24"/>
          <p:cNvGrpSpPr/>
          <p:nvPr/>
        </p:nvGrpSpPr>
        <p:grpSpPr>
          <a:xfrm>
            <a:off x="9871540" y="1944545"/>
            <a:ext cx="1492058" cy="1415858"/>
            <a:chOff x="0" y="0"/>
            <a:chExt cx="959862" cy="910841"/>
          </a:xfrm>
        </p:grpSpPr>
        <p:sp>
          <p:nvSpPr>
            <p:cNvPr id="25" name="Freeform 25"/>
            <p:cNvSpPr/>
            <p:nvPr/>
          </p:nvSpPr>
          <p:spPr>
            <a:xfrm>
              <a:off x="0" y="0"/>
              <a:ext cx="959862" cy="910841"/>
            </a:xfrm>
            <a:custGeom>
              <a:avLst/>
              <a:gdLst/>
              <a:ahLst/>
              <a:cxnLst/>
              <a:rect l="l" t="t" r="r" b="b"/>
              <a:pathLst>
                <a:path w="959862" h="910841">
                  <a:moveTo>
                    <a:pt x="107542" y="0"/>
                  </a:moveTo>
                  <a:lnTo>
                    <a:pt x="852319" y="0"/>
                  </a:lnTo>
                  <a:cubicBezTo>
                    <a:pt x="880841" y="0"/>
                    <a:pt x="908195" y="11330"/>
                    <a:pt x="928363" y="31498"/>
                  </a:cubicBezTo>
                  <a:cubicBezTo>
                    <a:pt x="948531" y="51666"/>
                    <a:pt x="959862" y="79020"/>
                    <a:pt x="959862" y="107542"/>
                  </a:cubicBezTo>
                  <a:lnTo>
                    <a:pt x="959862" y="803299"/>
                  </a:lnTo>
                  <a:cubicBezTo>
                    <a:pt x="959862" y="862693"/>
                    <a:pt x="911713" y="910841"/>
                    <a:pt x="852319" y="910841"/>
                  </a:cubicBezTo>
                  <a:lnTo>
                    <a:pt x="107542" y="910841"/>
                  </a:lnTo>
                  <a:cubicBezTo>
                    <a:pt x="48148" y="910841"/>
                    <a:pt x="0" y="862693"/>
                    <a:pt x="0" y="803299"/>
                  </a:cubicBezTo>
                  <a:lnTo>
                    <a:pt x="0" y="107542"/>
                  </a:lnTo>
                  <a:cubicBezTo>
                    <a:pt x="0" y="79020"/>
                    <a:pt x="11330" y="51666"/>
                    <a:pt x="31498" y="31498"/>
                  </a:cubicBezTo>
                  <a:cubicBezTo>
                    <a:pt x="51666" y="11330"/>
                    <a:pt x="79020" y="0"/>
                    <a:pt x="107542" y="0"/>
                  </a:cubicBezTo>
                  <a:close/>
                </a:path>
              </a:pathLst>
            </a:custGeom>
            <a:solidFill>
              <a:srgbClr val="7AC4FF"/>
            </a:solidFill>
          </p:spPr>
          <p:txBody>
            <a:bodyPr/>
            <a:lstStyle/>
            <a:p>
              <a:endParaRPr lang="en-BD"/>
            </a:p>
          </p:txBody>
        </p:sp>
        <p:sp>
          <p:nvSpPr>
            <p:cNvPr id="26" name="TextBox 26"/>
            <p:cNvSpPr txBox="1"/>
            <p:nvPr/>
          </p:nvSpPr>
          <p:spPr>
            <a:xfrm>
              <a:off x="0" y="-38100"/>
              <a:ext cx="959862" cy="948941"/>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9871540" y="3936692"/>
            <a:ext cx="1492058" cy="1415858"/>
            <a:chOff x="0" y="0"/>
            <a:chExt cx="959862" cy="910841"/>
          </a:xfrm>
        </p:grpSpPr>
        <p:sp>
          <p:nvSpPr>
            <p:cNvPr id="28" name="Freeform 28"/>
            <p:cNvSpPr/>
            <p:nvPr/>
          </p:nvSpPr>
          <p:spPr>
            <a:xfrm>
              <a:off x="0" y="0"/>
              <a:ext cx="959862" cy="910841"/>
            </a:xfrm>
            <a:custGeom>
              <a:avLst/>
              <a:gdLst/>
              <a:ahLst/>
              <a:cxnLst/>
              <a:rect l="l" t="t" r="r" b="b"/>
              <a:pathLst>
                <a:path w="959862" h="910841">
                  <a:moveTo>
                    <a:pt x="107542" y="0"/>
                  </a:moveTo>
                  <a:lnTo>
                    <a:pt x="852319" y="0"/>
                  </a:lnTo>
                  <a:cubicBezTo>
                    <a:pt x="880841" y="0"/>
                    <a:pt x="908195" y="11330"/>
                    <a:pt x="928363" y="31498"/>
                  </a:cubicBezTo>
                  <a:cubicBezTo>
                    <a:pt x="948531" y="51666"/>
                    <a:pt x="959862" y="79020"/>
                    <a:pt x="959862" y="107542"/>
                  </a:cubicBezTo>
                  <a:lnTo>
                    <a:pt x="959862" y="803299"/>
                  </a:lnTo>
                  <a:cubicBezTo>
                    <a:pt x="959862" y="862693"/>
                    <a:pt x="911713" y="910841"/>
                    <a:pt x="852319" y="910841"/>
                  </a:cubicBezTo>
                  <a:lnTo>
                    <a:pt x="107542" y="910841"/>
                  </a:lnTo>
                  <a:cubicBezTo>
                    <a:pt x="48148" y="910841"/>
                    <a:pt x="0" y="862693"/>
                    <a:pt x="0" y="803299"/>
                  </a:cubicBezTo>
                  <a:lnTo>
                    <a:pt x="0" y="107542"/>
                  </a:lnTo>
                  <a:cubicBezTo>
                    <a:pt x="0" y="79020"/>
                    <a:pt x="11330" y="51666"/>
                    <a:pt x="31498" y="31498"/>
                  </a:cubicBezTo>
                  <a:cubicBezTo>
                    <a:pt x="51666" y="11330"/>
                    <a:pt x="79020" y="0"/>
                    <a:pt x="107542" y="0"/>
                  </a:cubicBezTo>
                  <a:close/>
                </a:path>
              </a:pathLst>
            </a:custGeom>
            <a:solidFill>
              <a:srgbClr val="5271FF"/>
            </a:solidFill>
          </p:spPr>
          <p:txBody>
            <a:bodyPr/>
            <a:lstStyle/>
            <a:p>
              <a:endParaRPr lang="en-BD"/>
            </a:p>
          </p:txBody>
        </p:sp>
        <p:sp>
          <p:nvSpPr>
            <p:cNvPr id="29" name="TextBox 29"/>
            <p:cNvSpPr txBox="1"/>
            <p:nvPr/>
          </p:nvSpPr>
          <p:spPr>
            <a:xfrm>
              <a:off x="0" y="-38100"/>
              <a:ext cx="959862" cy="948941"/>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1028700" y="6959980"/>
            <a:ext cx="7019746" cy="1197166"/>
          </a:xfrm>
          <a:custGeom>
            <a:avLst/>
            <a:gdLst/>
            <a:ahLst/>
            <a:cxnLst/>
            <a:rect l="l" t="t" r="r" b="b"/>
            <a:pathLst>
              <a:path w="7019746" h="1197166">
                <a:moveTo>
                  <a:pt x="0" y="0"/>
                </a:moveTo>
                <a:lnTo>
                  <a:pt x="7019746" y="0"/>
                </a:lnTo>
                <a:lnTo>
                  <a:pt x="7019746" y="1197166"/>
                </a:lnTo>
                <a:lnTo>
                  <a:pt x="0" y="1197166"/>
                </a:lnTo>
                <a:lnTo>
                  <a:pt x="0" y="0"/>
                </a:lnTo>
                <a:close/>
              </a:path>
            </a:pathLst>
          </a:custGeom>
          <a:blipFill>
            <a:blip r:embed="rId3"/>
            <a:stretch>
              <a:fillRect/>
            </a:stretch>
          </a:blipFill>
          <a:ln w="180975" cap="sq">
            <a:solidFill>
              <a:srgbClr val="000000"/>
            </a:solidFill>
            <a:prstDash val="solid"/>
            <a:miter/>
          </a:ln>
        </p:spPr>
        <p:txBody>
          <a:bodyPr/>
          <a:lstStyle/>
          <a:p>
            <a:endParaRPr lang="en-BD"/>
          </a:p>
        </p:txBody>
      </p:sp>
      <p:sp>
        <p:nvSpPr>
          <p:cNvPr id="31" name="TextBox 31"/>
          <p:cNvSpPr txBox="1"/>
          <p:nvPr/>
        </p:nvSpPr>
        <p:spPr>
          <a:xfrm>
            <a:off x="1576182" y="453352"/>
            <a:ext cx="15135635" cy="1036396"/>
          </a:xfrm>
          <a:prstGeom prst="rect">
            <a:avLst/>
          </a:prstGeom>
        </p:spPr>
        <p:txBody>
          <a:bodyPr lIns="0" tIns="0" rIns="0" bIns="0" rtlCol="0" anchor="t">
            <a:spAutoFit/>
          </a:bodyPr>
          <a:lstStyle/>
          <a:p>
            <a:pPr>
              <a:lnSpc>
                <a:spcPts val="8500"/>
              </a:lnSpc>
              <a:spcBef>
                <a:spcPct val="0"/>
              </a:spcBef>
            </a:pPr>
            <a:r>
              <a:rPr lang="en-US" sz="6071" b="1" dirty="0">
                <a:solidFill>
                  <a:srgbClr val="FFFFFF"/>
                </a:solidFill>
                <a:latin typeface="Canva Sans Bold" panose="020B0604020202020204" charset="0"/>
                <a:ea typeface="Century Gothic Paneuropean Bold"/>
                <a:cs typeface="Century Gothic Paneuropean Bold"/>
                <a:sym typeface="Century Gothic Paneuropean Bold"/>
              </a:rPr>
              <a:t>Lockheed Martin Profile </a:t>
            </a:r>
          </a:p>
        </p:txBody>
      </p:sp>
      <p:sp>
        <p:nvSpPr>
          <p:cNvPr id="32" name="TextBox 32"/>
          <p:cNvSpPr txBox="1"/>
          <p:nvPr/>
        </p:nvSpPr>
        <p:spPr>
          <a:xfrm>
            <a:off x="11648741" y="2015569"/>
            <a:ext cx="5610559" cy="1645285"/>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The company continuously acquires suppliers of key components and expand their control. Example; Lockheed Martin acquired Sikorsky Aircraft (2015) for $9 billion, securing control over Black Hawk helicopters and military rotorcraft production.</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33" name="TextBox 33"/>
          <p:cNvSpPr txBox="1"/>
          <p:nvPr/>
        </p:nvSpPr>
        <p:spPr>
          <a:xfrm>
            <a:off x="11648741" y="4007716"/>
            <a:ext cx="5610559" cy="1092835"/>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Revenue of $66 billion, with a net income of $5.7 billion in 2022. Order backlog of nearly $150 billion showcasing long term growth and revenue stability. </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37" name="Freeform 37"/>
          <p:cNvSpPr/>
          <p:nvPr/>
        </p:nvSpPr>
        <p:spPr>
          <a:xfrm>
            <a:off x="1157955" y="8057650"/>
            <a:ext cx="4074149" cy="525936"/>
          </a:xfrm>
          <a:custGeom>
            <a:avLst/>
            <a:gdLst/>
            <a:ahLst/>
            <a:cxnLst/>
            <a:rect l="l" t="t" r="r" b="b"/>
            <a:pathLst>
              <a:path w="4074149" h="525936">
                <a:moveTo>
                  <a:pt x="0" y="0"/>
                </a:moveTo>
                <a:lnTo>
                  <a:pt x="4074149" y="0"/>
                </a:lnTo>
                <a:lnTo>
                  <a:pt x="4074149" y="525935"/>
                </a:lnTo>
                <a:lnTo>
                  <a:pt x="0" y="525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38" name="TextBox 38"/>
          <p:cNvSpPr txBox="1"/>
          <p:nvPr/>
        </p:nvSpPr>
        <p:spPr>
          <a:xfrm>
            <a:off x="2972198" y="2015569"/>
            <a:ext cx="5610559" cy="1092835"/>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World’s Largest defence contractor by revenue, specializing in advanced technology systems for aerospace, defense, and security. </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39" name="TextBox 39"/>
          <p:cNvSpPr txBox="1"/>
          <p:nvPr/>
        </p:nvSpPr>
        <p:spPr>
          <a:xfrm>
            <a:off x="1194998" y="2162358"/>
            <a:ext cx="1411627" cy="1054100"/>
          </a:xfrm>
          <a:prstGeom prst="rect">
            <a:avLst/>
          </a:prstGeom>
        </p:spPr>
        <p:txBody>
          <a:bodyPr lIns="0" tIns="0" rIns="0" bIns="0" rtlCol="0" anchor="t">
            <a:spAutoFit/>
          </a:bodyPr>
          <a:lstStyle/>
          <a:p>
            <a:pPr algn="ctr">
              <a:lnSpc>
                <a:spcPts val="2800"/>
              </a:lnSpc>
            </a:pPr>
            <a:r>
              <a:rPr lang="en-US" sz="2000" b="1" dirty="0">
                <a:solidFill>
                  <a:srgbClr val="01072A"/>
                </a:solidFill>
                <a:latin typeface="Open Sans Bold"/>
                <a:ea typeface="Open Sans Bold"/>
                <a:cs typeface="Open Sans Bold"/>
                <a:sym typeface="Open Sans Bold"/>
              </a:rPr>
              <a:t>Global Leader</a:t>
            </a:r>
          </a:p>
          <a:p>
            <a:pPr algn="ctr">
              <a:lnSpc>
                <a:spcPts val="2800"/>
              </a:lnSpc>
              <a:spcBef>
                <a:spcPct val="0"/>
              </a:spcBef>
            </a:pPr>
            <a:endParaRPr lang="en-US" sz="2000" b="1" dirty="0">
              <a:solidFill>
                <a:srgbClr val="01072A"/>
              </a:solidFill>
              <a:latin typeface="Open Sans Bold"/>
              <a:ea typeface="Open Sans Bold"/>
              <a:cs typeface="Open Sans Bold"/>
              <a:sym typeface="Open Sans Bold"/>
            </a:endParaRPr>
          </a:p>
        </p:txBody>
      </p:sp>
      <p:sp>
        <p:nvSpPr>
          <p:cNvPr id="40" name="TextBox 40"/>
          <p:cNvSpPr txBox="1"/>
          <p:nvPr/>
        </p:nvSpPr>
        <p:spPr>
          <a:xfrm>
            <a:off x="2972198" y="4007716"/>
            <a:ext cx="5610559" cy="1092835"/>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70% of the revenue comes from government contracts, deals with NASA, allied governments and now foraying into space sector </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41" name="TextBox 41"/>
          <p:cNvSpPr txBox="1"/>
          <p:nvPr/>
        </p:nvSpPr>
        <p:spPr>
          <a:xfrm>
            <a:off x="1157955" y="4249651"/>
            <a:ext cx="1566143" cy="668837"/>
          </a:xfrm>
          <a:prstGeom prst="rect">
            <a:avLst/>
          </a:prstGeom>
        </p:spPr>
        <p:txBody>
          <a:bodyPr lIns="0" tIns="0" rIns="0" bIns="0" rtlCol="0" anchor="t">
            <a:spAutoFit/>
          </a:bodyPr>
          <a:lstStyle/>
          <a:p>
            <a:pPr algn="ctr">
              <a:lnSpc>
                <a:spcPts val="2659"/>
              </a:lnSpc>
              <a:spcBef>
                <a:spcPct val="0"/>
              </a:spcBef>
            </a:pPr>
            <a:r>
              <a:rPr lang="en-US" sz="1899" b="1">
                <a:solidFill>
                  <a:srgbClr val="01072A"/>
                </a:solidFill>
                <a:latin typeface="Open Sans Bold"/>
                <a:ea typeface="Open Sans Bold"/>
                <a:cs typeface="Open Sans Bold"/>
                <a:sym typeface="Open Sans Bold"/>
              </a:rPr>
              <a:t>Government Ties </a:t>
            </a:r>
          </a:p>
        </p:txBody>
      </p:sp>
      <p:sp>
        <p:nvSpPr>
          <p:cNvPr id="42" name="TextBox 42"/>
          <p:cNvSpPr txBox="1"/>
          <p:nvPr/>
        </p:nvSpPr>
        <p:spPr>
          <a:xfrm>
            <a:off x="9911756" y="2171883"/>
            <a:ext cx="1411627" cy="668837"/>
          </a:xfrm>
          <a:prstGeom prst="rect">
            <a:avLst/>
          </a:prstGeom>
        </p:spPr>
        <p:txBody>
          <a:bodyPr lIns="0" tIns="0" rIns="0" bIns="0" rtlCol="0" anchor="t">
            <a:spAutoFit/>
          </a:bodyPr>
          <a:lstStyle/>
          <a:p>
            <a:pPr algn="ctr">
              <a:lnSpc>
                <a:spcPts val="2659"/>
              </a:lnSpc>
              <a:spcBef>
                <a:spcPct val="0"/>
              </a:spcBef>
            </a:pPr>
            <a:r>
              <a:rPr lang="en-US" sz="1899" b="1">
                <a:solidFill>
                  <a:srgbClr val="01072A"/>
                </a:solidFill>
                <a:latin typeface="Open Sans Bold"/>
                <a:ea typeface="Open Sans Bold"/>
                <a:cs typeface="Open Sans Bold"/>
                <a:sym typeface="Open Sans Bold"/>
              </a:rPr>
              <a:t>Vertical Integration</a:t>
            </a:r>
          </a:p>
        </p:txBody>
      </p:sp>
      <p:sp>
        <p:nvSpPr>
          <p:cNvPr id="43" name="TextBox 43"/>
          <p:cNvSpPr txBox="1"/>
          <p:nvPr/>
        </p:nvSpPr>
        <p:spPr>
          <a:xfrm>
            <a:off x="9911756" y="4164029"/>
            <a:ext cx="1411627" cy="668837"/>
          </a:xfrm>
          <a:prstGeom prst="rect">
            <a:avLst/>
          </a:prstGeom>
        </p:spPr>
        <p:txBody>
          <a:bodyPr lIns="0" tIns="0" rIns="0" bIns="0" rtlCol="0" anchor="t">
            <a:spAutoFit/>
          </a:bodyPr>
          <a:lstStyle/>
          <a:p>
            <a:pPr algn="ctr">
              <a:lnSpc>
                <a:spcPts val="2659"/>
              </a:lnSpc>
              <a:spcBef>
                <a:spcPct val="0"/>
              </a:spcBef>
            </a:pPr>
            <a:r>
              <a:rPr lang="en-US" sz="1899" b="1">
                <a:solidFill>
                  <a:srgbClr val="01072A"/>
                </a:solidFill>
                <a:latin typeface="Open Sans Bold"/>
                <a:ea typeface="Open Sans Bold"/>
                <a:cs typeface="Open Sans Bold"/>
                <a:sym typeface="Open Sans Bold"/>
              </a:rPr>
              <a:t>Financial Strength </a:t>
            </a:r>
          </a:p>
        </p:txBody>
      </p:sp>
      <p:pic>
        <p:nvPicPr>
          <p:cNvPr id="44" name="Picture 44"/>
          <p:cNvPicPr>
            <a:picLocks noChangeAspect="1"/>
          </p:cNvPicPr>
          <p:nvPr/>
        </p:nvPicPr>
        <p:blipFill>
          <a:blip r:embed="rId6"/>
          <a:stretch>
            <a:fillRect/>
          </a:stretch>
        </p:blipFill>
        <p:spPr>
          <a:xfrm>
            <a:off x="9070836" y="4728588"/>
            <a:ext cx="7612885" cy="61928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BD"/>
          </a:p>
        </p:txBody>
      </p:sp>
      <p:grpSp>
        <p:nvGrpSpPr>
          <p:cNvPr id="3" name="Group 3"/>
          <p:cNvGrpSpPr/>
          <p:nvPr/>
        </p:nvGrpSpPr>
        <p:grpSpPr>
          <a:xfrm>
            <a:off x="17923161" y="8528621"/>
            <a:ext cx="729679" cy="7296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94998" y="1944545"/>
            <a:ext cx="1492058" cy="1415858"/>
            <a:chOff x="0" y="0"/>
            <a:chExt cx="959862" cy="910841"/>
          </a:xfrm>
        </p:grpSpPr>
        <p:sp>
          <p:nvSpPr>
            <p:cNvPr id="7" name="Freeform 7"/>
            <p:cNvSpPr/>
            <p:nvPr/>
          </p:nvSpPr>
          <p:spPr>
            <a:xfrm>
              <a:off x="0" y="0"/>
              <a:ext cx="959862" cy="910841"/>
            </a:xfrm>
            <a:custGeom>
              <a:avLst/>
              <a:gdLst/>
              <a:ahLst/>
              <a:cxnLst/>
              <a:rect l="l" t="t" r="r" b="b"/>
              <a:pathLst>
                <a:path w="959862" h="910841">
                  <a:moveTo>
                    <a:pt x="107542" y="0"/>
                  </a:moveTo>
                  <a:lnTo>
                    <a:pt x="852319" y="0"/>
                  </a:lnTo>
                  <a:cubicBezTo>
                    <a:pt x="880841" y="0"/>
                    <a:pt x="908195" y="11330"/>
                    <a:pt x="928363" y="31498"/>
                  </a:cubicBezTo>
                  <a:cubicBezTo>
                    <a:pt x="948531" y="51666"/>
                    <a:pt x="959862" y="79020"/>
                    <a:pt x="959862" y="107542"/>
                  </a:cubicBezTo>
                  <a:lnTo>
                    <a:pt x="959862" y="803299"/>
                  </a:lnTo>
                  <a:cubicBezTo>
                    <a:pt x="959862" y="862693"/>
                    <a:pt x="911713" y="910841"/>
                    <a:pt x="852319" y="910841"/>
                  </a:cubicBezTo>
                  <a:lnTo>
                    <a:pt x="107542" y="910841"/>
                  </a:lnTo>
                  <a:cubicBezTo>
                    <a:pt x="48148" y="910841"/>
                    <a:pt x="0" y="862693"/>
                    <a:pt x="0" y="803299"/>
                  </a:cubicBezTo>
                  <a:lnTo>
                    <a:pt x="0" y="107542"/>
                  </a:lnTo>
                  <a:cubicBezTo>
                    <a:pt x="0" y="79020"/>
                    <a:pt x="11330" y="51666"/>
                    <a:pt x="31498" y="31498"/>
                  </a:cubicBezTo>
                  <a:cubicBezTo>
                    <a:pt x="51666" y="11330"/>
                    <a:pt x="79020" y="0"/>
                    <a:pt x="107542" y="0"/>
                  </a:cubicBezTo>
                  <a:close/>
                </a:path>
              </a:pathLst>
            </a:custGeom>
            <a:solidFill>
              <a:srgbClr val="7ED957"/>
            </a:solidFill>
          </p:spPr>
          <p:txBody>
            <a:bodyPr/>
            <a:lstStyle/>
            <a:p>
              <a:endParaRPr lang="en-BD"/>
            </a:p>
          </p:txBody>
        </p:sp>
        <p:sp>
          <p:nvSpPr>
            <p:cNvPr id="8" name="TextBox 8"/>
            <p:cNvSpPr txBox="1"/>
            <p:nvPr/>
          </p:nvSpPr>
          <p:spPr>
            <a:xfrm>
              <a:off x="0" y="-38100"/>
              <a:ext cx="959862" cy="94894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94998" y="3936692"/>
            <a:ext cx="1492058" cy="1320608"/>
            <a:chOff x="0" y="0"/>
            <a:chExt cx="959862" cy="849565"/>
          </a:xfrm>
        </p:grpSpPr>
        <p:sp>
          <p:nvSpPr>
            <p:cNvPr id="10" name="Freeform 10"/>
            <p:cNvSpPr/>
            <p:nvPr/>
          </p:nvSpPr>
          <p:spPr>
            <a:xfrm>
              <a:off x="0" y="0"/>
              <a:ext cx="959862" cy="849565"/>
            </a:xfrm>
            <a:custGeom>
              <a:avLst/>
              <a:gdLst/>
              <a:ahLst/>
              <a:cxnLst/>
              <a:rect l="l" t="t" r="r" b="b"/>
              <a:pathLst>
                <a:path w="959862" h="849565">
                  <a:moveTo>
                    <a:pt x="107542" y="0"/>
                  </a:moveTo>
                  <a:lnTo>
                    <a:pt x="852319" y="0"/>
                  </a:lnTo>
                  <a:cubicBezTo>
                    <a:pt x="880841" y="0"/>
                    <a:pt x="908195" y="11330"/>
                    <a:pt x="928363" y="31498"/>
                  </a:cubicBezTo>
                  <a:cubicBezTo>
                    <a:pt x="948531" y="51666"/>
                    <a:pt x="959862" y="79020"/>
                    <a:pt x="959862" y="107542"/>
                  </a:cubicBezTo>
                  <a:lnTo>
                    <a:pt x="959862" y="742023"/>
                  </a:lnTo>
                  <a:cubicBezTo>
                    <a:pt x="959862" y="801417"/>
                    <a:pt x="911713" y="849565"/>
                    <a:pt x="852319" y="849565"/>
                  </a:cubicBezTo>
                  <a:lnTo>
                    <a:pt x="107542" y="849565"/>
                  </a:lnTo>
                  <a:cubicBezTo>
                    <a:pt x="79020" y="849565"/>
                    <a:pt x="51666" y="838235"/>
                    <a:pt x="31498" y="818067"/>
                  </a:cubicBezTo>
                  <a:cubicBezTo>
                    <a:pt x="11330" y="797899"/>
                    <a:pt x="0" y="770545"/>
                    <a:pt x="0" y="742023"/>
                  </a:cubicBezTo>
                  <a:lnTo>
                    <a:pt x="0" y="107542"/>
                  </a:lnTo>
                  <a:cubicBezTo>
                    <a:pt x="0" y="79020"/>
                    <a:pt x="11330" y="51666"/>
                    <a:pt x="31498" y="31498"/>
                  </a:cubicBezTo>
                  <a:cubicBezTo>
                    <a:pt x="51666" y="11330"/>
                    <a:pt x="79020" y="0"/>
                    <a:pt x="107542" y="0"/>
                  </a:cubicBezTo>
                  <a:close/>
                </a:path>
              </a:pathLst>
            </a:custGeom>
            <a:solidFill>
              <a:srgbClr val="00BF63"/>
            </a:solidFill>
          </p:spPr>
          <p:txBody>
            <a:bodyPr/>
            <a:lstStyle/>
            <a:p>
              <a:endParaRPr lang="en-BD"/>
            </a:p>
          </p:txBody>
        </p:sp>
        <p:sp>
          <p:nvSpPr>
            <p:cNvPr id="11" name="TextBox 11"/>
            <p:cNvSpPr txBox="1"/>
            <p:nvPr/>
          </p:nvSpPr>
          <p:spPr>
            <a:xfrm>
              <a:off x="0" y="-38100"/>
              <a:ext cx="959862" cy="88766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871540" y="1944545"/>
            <a:ext cx="1492058" cy="1415858"/>
            <a:chOff x="0" y="0"/>
            <a:chExt cx="959862" cy="910841"/>
          </a:xfrm>
        </p:grpSpPr>
        <p:sp>
          <p:nvSpPr>
            <p:cNvPr id="13" name="Freeform 13"/>
            <p:cNvSpPr/>
            <p:nvPr/>
          </p:nvSpPr>
          <p:spPr>
            <a:xfrm>
              <a:off x="0" y="0"/>
              <a:ext cx="959862" cy="910841"/>
            </a:xfrm>
            <a:custGeom>
              <a:avLst/>
              <a:gdLst/>
              <a:ahLst/>
              <a:cxnLst/>
              <a:rect l="l" t="t" r="r" b="b"/>
              <a:pathLst>
                <a:path w="959862" h="910841">
                  <a:moveTo>
                    <a:pt x="107542" y="0"/>
                  </a:moveTo>
                  <a:lnTo>
                    <a:pt x="852319" y="0"/>
                  </a:lnTo>
                  <a:cubicBezTo>
                    <a:pt x="880841" y="0"/>
                    <a:pt x="908195" y="11330"/>
                    <a:pt x="928363" y="31498"/>
                  </a:cubicBezTo>
                  <a:cubicBezTo>
                    <a:pt x="948531" y="51666"/>
                    <a:pt x="959862" y="79020"/>
                    <a:pt x="959862" y="107542"/>
                  </a:cubicBezTo>
                  <a:lnTo>
                    <a:pt x="959862" y="803299"/>
                  </a:lnTo>
                  <a:cubicBezTo>
                    <a:pt x="959862" y="862693"/>
                    <a:pt x="911713" y="910841"/>
                    <a:pt x="852319" y="910841"/>
                  </a:cubicBezTo>
                  <a:lnTo>
                    <a:pt x="107542" y="910841"/>
                  </a:lnTo>
                  <a:cubicBezTo>
                    <a:pt x="48148" y="910841"/>
                    <a:pt x="0" y="862693"/>
                    <a:pt x="0" y="803299"/>
                  </a:cubicBezTo>
                  <a:lnTo>
                    <a:pt x="0" y="107542"/>
                  </a:lnTo>
                  <a:cubicBezTo>
                    <a:pt x="0" y="79020"/>
                    <a:pt x="11330" y="51666"/>
                    <a:pt x="31498" y="31498"/>
                  </a:cubicBezTo>
                  <a:cubicBezTo>
                    <a:pt x="51666" y="11330"/>
                    <a:pt x="79020" y="0"/>
                    <a:pt x="107542" y="0"/>
                  </a:cubicBezTo>
                  <a:close/>
                </a:path>
              </a:pathLst>
            </a:custGeom>
            <a:solidFill>
              <a:srgbClr val="54CB21"/>
            </a:solidFill>
          </p:spPr>
          <p:txBody>
            <a:bodyPr/>
            <a:lstStyle/>
            <a:p>
              <a:endParaRPr lang="en-BD"/>
            </a:p>
          </p:txBody>
        </p:sp>
        <p:sp>
          <p:nvSpPr>
            <p:cNvPr id="14" name="TextBox 14"/>
            <p:cNvSpPr txBox="1"/>
            <p:nvPr/>
          </p:nvSpPr>
          <p:spPr>
            <a:xfrm>
              <a:off x="0" y="-38100"/>
              <a:ext cx="959862" cy="94894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871540" y="3936692"/>
            <a:ext cx="1492058" cy="1415858"/>
            <a:chOff x="0" y="0"/>
            <a:chExt cx="959862" cy="910841"/>
          </a:xfrm>
        </p:grpSpPr>
        <p:sp>
          <p:nvSpPr>
            <p:cNvPr id="16" name="Freeform 16"/>
            <p:cNvSpPr/>
            <p:nvPr/>
          </p:nvSpPr>
          <p:spPr>
            <a:xfrm>
              <a:off x="0" y="0"/>
              <a:ext cx="959862" cy="910841"/>
            </a:xfrm>
            <a:custGeom>
              <a:avLst/>
              <a:gdLst/>
              <a:ahLst/>
              <a:cxnLst/>
              <a:rect l="l" t="t" r="r" b="b"/>
              <a:pathLst>
                <a:path w="959862" h="910841">
                  <a:moveTo>
                    <a:pt x="107542" y="0"/>
                  </a:moveTo>
                  <a:lnTo>
                    <a:pt x="852319" y="0"/>
                  </a:lnTo>
                  <a:cubicBezTo>
                    <a:pt x="880841" y="0"/>
                    <a:pt x="908195" y="11330"/>
                    <a:pt x="928363" y="31498"/>
                  </a:cubicBezTo>
                  <a:cubicBezTo>
                    <a:pt x="948531" y="51666"/>
                    <a:pt x="959862" y="79020"/>
                    <a:pt x="959862" y="107542"/>
                  </a:cubicBezTo>
                  <a:lnTo>
                    <a:pt x="959862" y="803299"/>
                  </a:lnTo>
                  <a:cubicBezTo>
                    <a:pt x="959862" y="862693"/>
                    <a:pt x="911713" y="910841"/>
                    <a:pt x="852319" y="910841"/>
                  </a:cubicBezTo>
                  <a:lnTo>
                    <a:pt x="107542" y="910841"/>
                  </a:lnTo>
                  <a:cubicBezTo>
                    <a:pt x="48148" y="910841"/>
                    <a:pt x="0" y="862693"/>
                    <a:pt x="0" y="803299"/>
                  </a:cubicBezTo>
                  <a:lnTo>
                    <a:pt x="0" y="107542"/>
                  </a:lnTo>
                  <a:cubicBezTo>
                    <a:pt x="0" y="79020"/>
                    <a:pt x="11330" y="51666"/>
                    <a:pt x="31498" y="31498"/>
                  </a:cubicBezTo>
                  <a:cubicBezTo>
                    <a:pt x="51666" y="11330"/>
                    <a:pt x="79020" y="0"/>
                    <a:pt x="107542" y="0"/>
                  </a:cubicBezTo>
                  <a:close/>
                </a:path>
              </a:pathLst>
            </a:custGeom>
            <a:solidFill>
              <a:srgbClr val="32D22F"/>
            </a:solidFill>
          </p:spPr>
          <p:txBody>
            <a:bodyPr/>
            <a:lstStyle/>
            <a:p>
              <a:endParaRPr lang="en-BD"/>
            </a:p>
          </p:txBody>
        </p:sp>
        <p:sp>
          <p:nvSpPr>
            <p:cNvPr id="17" name="TextBox 17"/>
            <p:cNvSpPr txBox="1"/>
            <p:nvPr/>
          </p:nvSpPr>
          <p:spPr>
            <a:xfrm>
              <a:off x="0" y="-38100"/>
              <a:ext cx="959862" cy="948941"/>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204523" y="6425002"/>
            <a:ext cx="5894192" cy="1388207"/>
          </a:xfrm>
          <a:custGeom>
            <a:avLst/>
            <a:gdLst/>
            <a:ahLst/>
            <a:cxnLst/>
            <a:rect l="l" t="t" r="r" b="b"/>
            <a:pathLst>
              <a:path w="5894192" h="1388207">
                <a:moveTo>
                  <a:pt x="0" y="0"/>
                </a:moveTo>
                <a:lnTo>
                  <a:pt x="5894192" y="0"/>
                </a:lnTo>
                <a:lnTo>
                  <a:pt x="5894192" y="1388208"/>
                </a:lnTo>
                <a:lnTo>
                  <a:pt x="0" y="1388208"/>
                </a:lnTo>
                <a:lnTo>
                  <a:pt x="0" y="0"/>
                </a:lnTo>
                <a:close/>
              </a:path>
            </a:pathLst>
          </a:custGeom>
          <a:blipFill>
            <a:blip r:embed="rId3"/>
            <a:stretch>
              <a:fillRect/>
            </a:stretch>
          </a:blipFill>
          <a:ln w="76200" cap="sq">
            <a:solidFill>
              <a:srgbClr val="000000"/>
            </a:solidFill>
            <a:prstDash val="solid"/>
            <a:miter/>
          </a:ln>
        </p:spPr>
        <p:txBody>
          <a:bodyPr/>
          <a:lstStyle/>
          <a:p>
            <a:endParaRPr lang="en-BD"/>
          </a:p>
        </p:txBody>
      </p:sp>
      <p:sp>
        <p:nvSpPr>
          <p:cNvPr id="19" name="TextBox 19"/>
          <p:cNvSpPr txBox="1"/>
          <p:nvPr/>
        </p:nvSpPr>
        <p:spPr>
          <a:xfrm>
            <a:off x="1576182" y="453352"/>
            <a:ext cx="15135635" cy="1036396"/>
          </a:xfrm>
          <a:prstGeom prst="rect">
            <a:avLst/>
          </a:prstGeom>
        </p:spPr>
        <p:txBody>
          <a:bodyPr lIns="0" tIns="0" rIns="0" bIns="0" rtlCol="0" anchor="t">
            <a:spAutoFit/>
          </a:bodyPr>
          <a:lstStyle/>
          <a:p>
            <a:pPr>
              <a:lnSpc>
                <a:spcPts val="8500"/>
              </a:lnSpc>
              <a:spcBef>
                <a:spcPct val="0"/>
              </a:spcBef>
            </a:pPr>
            <a:r>
              <a:rPr lang="en-US" sz="6071" b="1" dirty="0">
                <a:solidFill>
                  <a:srgbClr val="FFFFFF"/>
                </a:solidFill>
                <a:latin typeface="Canva Sans Bold" panose="020B0604020202020204" charset="0"/>
                <a:ea typeface="Century Gothic Paneuropean Bold"/>
                <a:cs typeface="Century Gothic Paneuropean Bold"/>
                <a:sym typeface="Century Gothic Paneuropean Bold"/>
              </a:rPr>
              <a:t>Aerojet Rocketdyne Profile </a:t>
            </a:r>
          </a:p>
        </p:txBody>
      </p:sp>
      <p:sp>
        <p:nvSpPr>
          <p:cNvPr id="20" name="TextBox 20"/>
          <p:cNvSpPr txBox="1"/>
          <p:nvPr/>
        </p:nvSpPr>
        <p:spPr>
          <a:xfrm>
            <a:off x="11648741" y="2015569"/>
            <a:ext cx="5610559" cy="81661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 Hypersonic engines and sustainable propulsion solutions with Space Tech in focus. Often called the last indepndent propulsion system firm. </a:t>
            </a:r>
          </a:p>
        </p:txBody>
      </p:sp>
      <p:sp>
        <p:nvSpPr>
          <p:cNvPr id="21" name="TextBox 21"/>
          <p:cNvSpPr txBox="1"/>
          <p:nvPr/>
        </p:nvSpPr>
        <p:spPr>
          <a:xfrm>
            <a:off x="11648741" y="4007716"/>
            <a:ext cx="5610559" cy="816610"/>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Revenue of $2 billion+ with backlog of nearly $9.4 billion, showing its supply chain value. </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25" name="Freeform 25"/>
          <p:cNvSpPr/>
          <p:nvPr/>
        </p:nvSpPr>
        <p:spPr>
          <a:xfrm>
            <a:off x="1194998" y="7800475"/>
            <a:ext cx="4074149" cy="525936"/>
          </a:xfrm>
          <a:custGeom>
            <a:avLst/>
            <a:gdLst/>
            <a:ahLst/>
            <a:cxnLst/>
            <a:rect l="l" t="t" r="r" b="b"/>
            <a:pathLst>
              <a:path w="4074149" h="525936">
                <a:moveTo>
                  <a:pt x="0" y="0"/>
                </a:moveTo>
                <a:lnTo>
                  <a:pt x="4074149" y="0"/>
                </a:lnTo>
                <a:lnTo>
                  <a:pt x="4074149" y="525935"/>
                </a:lnTo>
                <a:lnTo>
                  <a:pt x="0" y="525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a:p>
        </p:txBody>
      </p:sp>
      <p:sp>
        <p:nvSpPr>
          <p:cNvPr id="26" name="TextBox 26"/>
          <p:cNvSpPr txBox="1"/>
          <p:nvPr/>
        </p:nvSpPr>
        <p:spPr>
          <a:xfrm>
            <a:off x="2972198" y="2015569"/>
            <a:ext cx="5610559" cy="1092835"/>
          </a:xfrm>
          <a:prstGeom prst="rect">
            <a:avLst/>
          </a:prstGeom>
        </p:spPr>
        <p:txBody>
          <a:bodyPr lIns="0" tIns="0" rIns="0" bIns="0" rtlCol="0" anchor="t">
            <a:spAutoFit/>
          </a:bodyPr>
          <a:lstStyle/>
          <a:p>
            <a:pPr algn="l">
              <a:lnSpc>
                <a:spcPts val="2239"/>
              </a:lnSpc>
            </a:pPr>
            <a:r>
              <a:rPr lang="en-US" sz="1599" dirty="0">
                <a:solidFill>
                  <a:srgbClr val="FFFFFF"/>
                </a:solidFill>
                <a:latin typeface="Open Sans"/>
                <a:ea typeface="Open Sans"/>
                <a:cs typeface="Open Sans"/>
                <a:sym typeface="Open Sans"/>
              </a:rPr>
              <a:t>World leader in propulsion systems, providing proprietary engines and propulsion technology for missiles, rockets, and space exploration.</a:t>
            </a:r>
          </a:p>
          <a:p>
            <a:pPr algn="l">
              <a:lnSpc>
                <a:spcPts val="2239"/>
              </a:lnSpc>
              <a:spcBef>
                <a:spcPct val="0"/>
              </a:spcBef>
            </a:pPr>
            <a:endParaRPr lang="en-US" sz="1599" dirty="0">
              <a:solidFill>
                <a:srgbClr val="FFFFFF"/>
              </a:solidFill>
              <a:latin typeface="Open Sans"/>
              <a:ea typeface="Open Sans"/>
              <a:cs typeface="Open Sans"/>
              <a:sym typeface="Open Sans"/>
            </a:endParaRPr>
          </a:p>
        </p:txBody>
      </p:sp>
      <p:sp>
        <p:nvSpPr>
          <p:cNvPr id="27" name="TextBox 27"/>
          <p:cNvSpPr txBox="1"/>
          <p:nvPr/>
        </p:nvSpPr>
        <p:spPr>
          <a:xfrm>
            <a:off x="1194998" y="2162358"/>
            <a:ext cx="1411627" cy="1054100"/>
          </a:xfrm>
          <a:prstGeom prst="rect">
            <a:avLst/>
          </a:prstGeom>
        </p:spPr>
        <p:txBody>
          <a:bodyPr lIns="0" tIns="0" rIns="0" bIns="0" rtlCol="0" anchor="t">
            <a:spAutoFit/>
          </a:bodyPr>
          <a:lstStyle/>
          <a:p>
            <a:pPr algn="ctr">
              <a:lnSpc>
                <a:spcPts val="2800"/>
              </a:lnSpc>
            </a:pPr>
            <a:r>
              <a:rPr lang="en-US" sz="2000" b="1">
                <a:solidFill>
                  <a:srgbClr val="01072A"/>
                </a:solidFill>
                <a:latin typeface="Open Sans Bold"/>
                <a:ea typeface="Open Sans Bold"/>
                <a:cs typeface="Open Sans Bold"/>
                <a:sym typeface="Open Sans Bold"/>
              </a:rPr>
              <a:t>Propulsion Systems</a:t>
            </a:r>
          </a:p>
          <a:p>
            <a:pPr algn="ctr">
              <a:lnSpc>
                <a:spcPts val="2800"/>
              </a:lnSpc>
              <a:spcBef>
                <a:spcPct val="0"/>
              </a:spcBef>
            </a:pPr>
            <a:endParaRPr lang="en-US" sz="2000" b="1">
              <a:solidFill>
                <a:srgbClr val="01072A"/>
              </a:solidFill>
              <a:latin typeface="Open Sans Bold"/>
              <a:ea typeface="Open Sans Bold"/>
              <a:cs typeface="Open Sans Bold"/>
              <a:sym typeface="Open Sans Bold"/>
            </a:endParaRPr>
          </a:p>
        </p:txBody>
      </p:sp>
      <p:sp>
        <p:nvSpPr>
          <p:cNvPr id="28" name="TextBox 28"/>
          <p:cNvSpPr txBox="1"/>
          <p:nvPr/>
        </p:nvSpPr>
        <p:spPr>
          <a:xfrm>
            <a:off x="2972198" y="4007716"/>
            <a:ext cx="5610559" cy="1369060"/>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The company is a key supplier to major defense contractors like Lockheed Martin, Boeing, and Raytheon, as well as government agencies like NASA and the U.S. Department of Defense</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29" name="TextBox 29"/>
          <p:cNvSpPr txBox="1"/>
          <p:nvPr/>
        </p:nvSpPr>
        <p:spPr>
          <a:xfrm>
            <a:off x="1204523" y="4164029"/>
            <a:ext cx="1566143" cy="1015086"/>
          </a:xfrm>
          <a:prstGeom prst="rect">
            <a:avLst/>
          </a:prstGeom>
        </p:spPr>
        <p:txBody>
          <a:bodyPr lIns="0" tIns="0" rIns="0" bIns="0" rtlCol="0" anchor="t">
            <a:spAutoFit/>
          </a:bodyPr>
          <a:lstStyle/>
          <a:p>
            <a:pPr algn="ctr">
              <a:lnSpc>
                <a:spcPts val="2659"/>
              </a:lnSpc>
            </a:pPr>
            <a:r>
              <a:rPr lang="en-US" sz="1899" b="1" dirty="0" err="1">
                <a:solidFill>
                  <a:srgbClr val="01072A"/>
                </a:solidFill>
                <a:latin typeface="Open Sans Bold"/>
                <a:ea typeface="Open Sans Bold"/>
                <a:cs typeface="Open Sans Bold"/>
                <a:sym typeface="Open Sans Bold"/>
              </a:rPr>
              <a:t>Defence</a:t>
            </a:r>
            <a:r>
              <a:rPr lang="en-US" sz="1899" b="1" dirty="0">
                <a:solidFill>
                  <a:srgbClr val="01072A"/>
                </a:solidFill>
                <a:latin typeface="Open Sans Bold"/>
                <a:ea typeface="Open Sans Bold"/>
                <a:cs typeface="Open Sans Bold"/>
                <a:sym typeface="Open Sans Bold"/>
              </a:rPr>
              <a:t> &amp; Space </a:t>
            </a:r>
          </a:p>
          <a:p>
            <a:pPr algn="ctr">
              <a:lnSpc>
                <a:spcPts val="2659"/>
              </a:lnSpc>
              <a:spcBef>
                <a:spcPct val="0"/>
              </a:spcBef>
            </a:pPr>
            <a:endParaRPr lang="en-US" sz="1899" b="1" dirty="0">
              <a:solidFill>
                <a:srgbClr val="01072A"/>
              </a:solidFill>
              <a:latin typeface="Open Sans Bold"/>
              <a:ea typeface="Open Sans Bold"/>
              <a:cs typeface="Open Sans Bold"/>
              <a:sym typeface="Open Sans Bold"/>
            </a:endParaRPr>
          </a:p>
        </p:txBody>
      </p:sp>
      <p:sp>
        <p:nvSpPr>
          <p:cNvPr id="30" name="TextBox 30"/>
          <p:cNvSpPr txBox="1"/>
          <p:nvPr/>
        </p:nvSpPr>
        <p:spPr>
          <a:xfrm>
            <a:off x="9911756" y="2171883"/>
            <a:ext cx="1411627" cy="1015086"/>
          </a:xfrm>
          <a:prstGeom prst="rect">
            <a:avLst/>
          </a:prstGeom>
        </p:spPr>
        <p:txBody>
          <a:bodyPr lIns="0" tIns="0" rIns="0" bIns="0" rtlCol="0" anchor="t">
            <a:spAutoFit/>
          </a:bodyPr>
          <a:lstStyle/>
          <a:p>
            <a:pPr algn="ctr">
              <a:lnSpc>
                <a:spcPts val="2659"/>
              </a:lnSpc>
            </a:pPr>
            <a:r>
              <a:rPr lang="en-US" sz="1899" b="1">
                <a:solidFill>
                  <a:srgbClr val="01072A"/>
                </a:solidFill>
                <a:latin typeface="Open Sans Bold"/>
                <a:ea typeface="Open Sans Bold"/>
                <a:cs typeface="Open Sans Bold"/>
                <a:sym typeface="Open Sans Bold"/>
              </a:rPr>
              <a:t>Advanced Technology</a:t>
            </a:r>
          </a:p>
          <a:p>
            <a:pPr algn="ctr">
              <a:lnSpc>
                <a:spcPts val="2659"/>
              </a:lnSpc>
              <a:spcBef>
                <a:spcPct val="0"/>
              </a:spcBef>
            </a:pPr>
            <a:endParaRPr lang="en-US" sz="1899" b="1">
              <a:solidFill>
                <a:srgbClr val="01072A"/>
              </a:solidFill>
              <a:latin typeface="Open Sans Bold"/>
              <a:ea typeface="Open Sans Bold"/>
              <a:cs typeface="Open Sans Bold"/>
              <a:sym typeface="Open Sans Bold"/>
            </a:endParaRPr>
          </a:p>
        </p:txBody>
      </p:sp>
      <p:sp>
        <p:nvSpPr>
          <p:cNvPr id="31" name="TextBox 31"/>
          <p:cNvSpPr txBox="1"/>
          <p:nvPr/>
        </p:nvSpPr>
        <p:spPr>
          <a:xfrm>
            <a:off x="9911756" y="4164029"/>
            <a:ext cx="1411627" cy="1015086"/>
          </a:xfrm>
          <a:prstGeom prst="rect">
            <a:avLst/>
          </a:prstGeom>
        </p:spPr>
        <p:txBody>
          <a:bodyPr lIns="0" tIns="0" rIns="0" bIns="0" rtlCol="0" anchor="t">
            <a:spAutoFit/>
          </a:bodyPr>
          <a:lstStyle/>
          <a:p>
            <a:pPr algn="ctr">
              <a:lnSpc>
                <a:spcPts val="2659"/>
              </a:lnSpc>
            </a:pPr>
            <a:r>
              <a:rPr lang="en-US" sz="1899" b="1">
                <a:solidFill>
                  <a:srgbClr val="01072A"/>
                </a:solidFill>
                <a:latin typeface="Open Sans Bold"/>
                <a:ea typeface="Open Sans Bold"/>
                <a:cs typeface="Open Sans Bold"/>
                <a:sym typeface="Open Sans Bold"/>
              </a:rPr>
              <a:t>Financial Strength </a:t>
            </a:r>
          </a:p>
          <a:p>
            <a:pPr algn="ctr">
              <a:lnSpc>
                <a:spcPts val="2659"/>
              </a:lnSpc>
              <a:spcBef>
                <a:spcPct val="0"/>
              </a:spcBef>
            </a:pPr>
            <a:endParaRPr lang="en-US" sz="1899" b="1">
              <a:solidFill>
                <a:srgbClr val="01072A"/>
              </a:solidFill>
              <a:latin typeface="Open Sans Bold"/>
              <a:ea typeface="Open Sans Bold"/>
              <a:cs typeface="Open Sans Bold"/>
              <a:sym typeface="Open Sans Bold"/>
            </a:endParaRPr>
          </a:p>
        </p:txBody>
      </p:sp>
      <p:pic>
        <p:nvPicPr>
          <p:cNvPr id="32" name="Picture 32"/>
          <p:cNvPicPr>
            <a:picLocks noChangeAspect="1"/>
          </p:cNvPicPr>
          <p:nvPr/>
        </p:nvPicPr>
        <p:blipFill>
          <a:blip r:embed="rId6"/>
          <a:stretch>
            <a:fillRect/>
          </a:stretch>
        </p:blipFill>
        <p:spPr>
          <a:xfrm>
            <a:off x="8574299" y="5134437"/>
            <a:ext cx="7961816" cy="58580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72A"/>
        </a:solidFill>
        <a:effectLst/>
      </p:bgPr>
    </p:bg>
    <p:spTree>
      <p:nvGrpSpPr>
        <p:cNvPr id="1" name=""/>
        <p:cNvGrpSpPr/>
        <p:nvPr/>
      </p:nvGrpSpPr>
      <p:grpSpPr>
        <a:xfrm>
          <a:off x="0" y="0"/>
          <a:ext cx="0" cy="0"/>
          <a:chOff x="0" y="0"/>
          <a:chExt cx="0" cy="0"/>
        </a:xfrm>
      </p:grpSpPr>
      <p:grpSp>
        <p:nvGrpSpPr>
          <p:cNvPr id="5" name="Group 5"/>
          <p:cNvGrpSpPr/>
          <p:nvPr/>
        </p:nvGrpSpPr>
        <p:grpSpPr>
          <a:xfrm>
            <a:off x="1495523" y="3088218"/>
            <a:ext cx="2093148" cy="1659349"/>
            <a:chOff x="0" y="0"/>
            <a:chExt cx="812800" cy="644349"/>
          </a:xfrm>
        </p:grpSpPr>
        <p:sp>
          <p:nvSpPr>
            <p:cNvPr id="6" name="Freeform 6"/>
            <p:cNvSpPr/>
            <p:nvPr/>
          </p:nvSpPr>
          <p:spPr>
            <a:xfrm>
              <a:off x="0" y="0"/>
              <a:ext cx="812800" cy="644349"/>
            </a:xfrm>
            <a:custGeom>
              <a:avLst/>
              <a:gdLst/>
              <a:ahLst/>
              <a:cxnLst/>
              <a:rect l="l" t="t" r="r" b="b"/>
              <a:pathLst>
                <a:path w="812800" h="644349">
                  <a:moveTo>
                    <a:pt x="652780" y="0"/>
                  </a:moveTo>
                  <a:lnTo>
                    <a:pt x="160020" y="0"/>
                  </a:lnTo>
                  <a:lnTo>
                    <a:pt x="0" y="160020"/>
                  </a:lnTo>
                  <a:lnTo>
                    <a:pt x="0" y="484329"/>
                  </a:lnTo>
                  <a:lnTo>
                    <a:pt x="160020" y="644349"/>
                  </a:lnTo>
                  <a:lnTo>
                    <a:pt x="652780" y="644349"/>
                  </a:lnTo>
                  <a:lnTo>
                    <a:pt x="812800" y="484329"/>
                  </a:lnTo>
                  <a:lnTo>
                    <a:pt x="812800" y="160020"/>
                  </a:lnTo>
                  <a:lnTo>
                    <a:pt x="652780" y="0"/>
                  </a:lnTo>
                  <a:close/>
                </a:path>
              </a:pathLst>
            </a:custGeom>
            <a:gradFill rotWithShape="1">
              <a:gsLst>
                <a:gs pos="0">
                  <a:srgbClr val="0CC0DF">
                    <a:alpha val="100000"/>
                  </a:srgbClr>
                </a:gs>
                <a:gs pos="100000">
                  <a:srgbClr val="FFDE59">
                    <a:alpha val="100000"/>
                  </a:srgbClr>
                </a:gs>
              </a:gsLst>
              <a:lin ang="0"/>
            </a:gradFill>
          </p:spPr>
          <p:txBody>
            <a:bodyPr/>
            <a:lstStyle/>
            <a:p>
              <a:endParaRPr lang="en-BD"/>
            </a:p>
          </p:txBody>
        </p:sp>
        <p:sp>
          <p:nvSpPr>
            <p:cNvPr id="7" name="TextBox 7"/>
            <p:cNvSpPr txBox="1"/>
            <p:nvPr/>
          </p:nvSpPr>
          <p:spPr>
            <a:xfrm>
              <a:off x="63500" y="25400"/>
              <a:ext cx="685800" cy="55544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119253" y="3088218"/>
            <a:ext cx="2093148" cy="1659349"/>
            <a:chOff x="0" y="0"/>
            <a:chExt cx="812800" cy="644349"/>
          </a:xfrm>
        </p:grpSpPr>
        <p:sp>
          <p:nvSpPr>
            <p:cNvPr id="9" name="Freeform 9"/>
            <p:cNvSpPr/>
            <p:nvPr/>
          </p:nvSpPr>
          <p:spPr>
            <a:xfrm>
              <a:off x="0" y="0"/>
              <a:ext cx="812800" cy="644349"/>
            </a:xfrm>
            <a:custGeom>
              <a:avLst/>
              <a:gdLst/>
              <a:ahLst/>
              <a:cxnLst/>
              <a:rect l="l" t="t" r="r" b="b"/>
              <a:pathLst>
                <a:path w="812800" h="644349">
                  <a:moveTo>
                    <a:pt x="652780" y="0"/>
                  </a:moveTo>
                  <a:lnTo>
                    <a:pt x="160020" y="0"/>
                  </a:lnTo>
                  <a:lnTo>
                    <a:pt x="0" y="160020"/>
                  </a:lnTo>
                  <a:lnTo>
                    <a:pt x="0" y="484329"/>
                  </a:lnTo>
                  <a:lnTo>
                    <a:pt x="160020" y="644349"/>
                  </a:lnTo>
                  <a:lnTo>
                    <a:pt x="652780" y="644349"/>
                  </a:lnTo>
                  <a:lnTo>
                    <a:pt x="812800" y="484329"/>
                  </a:lnTo>
                  <a:lnTo>
                    <a:pt x="812800" y="160020"/>
                  </a:lnTo>
                  <a:lnTo>
                    <a:pt x="652780" y="0"/>
                  </a:lnTo>
                  <a:close/>
                </a:path>
              </a:pathLst>
            </a:custGeom>
            <a:gradFill rotWithShape="1">
              <a:gsLst>
                <a:gs pos="0">
                  <a:srgbClr val="0097B2">
                    <a:alpha val="100000"/>
                  </a:srgbClr>
                </a:gs>
                <a:gs pos="100000">
                  <a:srgbClr val="7ED957">
                    <a:alpha val="100000"/>
                  </a:srgbClr>
                </a:gs>
              </a:gsLst>
              <a:lin ang="0"/>
            </a:gradFill>
          </p:spPr>
          <p:txBody>
            <a:bodyPr/>
            <a:lstStyle/>
            <a:p>
              <a:endParaRPr lang="en-BD"/>
            </a:p>
          </p:txBody>
        </p:sp>
        <p:sp>
          <p:nvSpPr>
            <p:cNvPr id="10" name="TextBox 10"/>
            <p:cNvSpPr txBox="1"/>
            <p:nvPr/>
          </p:nvSpPr>
          <p:spPr>
            <a:xfrm>
              <a:off x="63500" y="25400"/>
              <a:ext cx="685800" cy="55544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881877" y="3088218"/>
            <a:ext cx="2093148" cy="1659349"/>
            <a:chOff x="0" y="0"/>
            <a:chExt cx="812800" cy="644349"/>
          </a:xfrm>
        </p:grpSpPr>
        <p:sp>
          <p:nvSpPr>
            <p:cNvPr id="12" name="Freeform 12"/>
            <p:cNvSpPr/>
            <p:nvPr/>
          </p:nvSpPr>
          <p:spPr>
            <a:xfrm>
              <a:off x="0" y="0"/>
              <a:ext cx="812800" cy="644349"/>
            </a:xfrm>
            <a:custGeom>
              <a:avLst/>
              <a:gdLst/>
              <a:ahLst/>
              <a:cxnLst/>
              <a:rect l="l" t="t" r="r" b="b"/>
              <a:pathLst>
                <a:path w="812800" h="644349">
                  <a:moveTo>
                    <a:pt x="652780" y="0"/>
                  </a:moveTo>
                  <a:lnTo>
                    <a:pt x="160020" y="0"/>
                  </a:lnTo>
                  <a:lnTo>
                    <a:pt x="0" y="160020"/>
                  </a:lnTo>
                  <a:lnTo>
                    <a:pt x="0" y="484329"/>
                  </a:lnTo>
                  <a:lnTo>
                    <a:pt x="160020" y="644349"/>
                  </a:lnTo>
                  <a:lnTo>
                    <a:pt x="652780" y="644349"/>
                  </a:lnTo>
                  <a:lnTo>
                    <a:pt x="812800" y="484329"/>
                  </a:lnTo>
                  <a:lnTo>
                    <a:pt x="812800" y="160020"/>
                  </a:lnTo>
                  <a:lnTo>
                    <a:pt x="652780" y="0"/>
                  </a:lnTo>
                  <a:close/>
                </a:path>
              </a:pathLst>
            </a:custGeom>
            <a:gradFill rotWithShape="1">
              <a:gsLst>
                <a:gs pos="0">
                  <a:srgbClr val="8C52FF">
                    <a:alpha val="100000"/>
                  </a:srgbClr>
                </a:gs>
                <a:gs pos="100000">
                  <a:srgbClr val="00BF63">
                    <a:alpha val="100000"/>
                  </a:srgbClr>
                </a:gs>
              </a:gsLst>
              <a:lin ang="0"/>
            </a:gradFill>
          </p:spPr>
          <p:txBody>
            <a:bodyPr/>
            <a:lstStyle/>
            <a:p>
              <a:endParaRPr lang="en-BD"/>
            </a:p>
          </p:txBody>
        </p:sp>
        <p:sp>
          <p:nvSpPr>
            <p:cNvPr id="13" name="TextBox 13"/>
            <p:cNvSpPr txBox="1"/>
            <p:nvPr/>
          </p:nvSpPr>
          <p:spPr>
            <a:xfrm>
              <a:off x="63500" y="25400"/>
              <a:ext cx="685800" cy="555449"/>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10800000">
            <a:off x="-116335" y="-82396"/>
            <a:ext cx="2967597" cy="3103938"/>
          </a:xfrm>
          <a:custGeom>
            <a:avLst/>
            <a:gdLst/>
            <a:ahLst/>
            <a:cxnLst/>
            <a:rect l="l" t="t" r="r" b="b"/>
            <a:pathLst>
              <a:path w="2967597" h="3103938">
                <a:moveTo>
                  <a:pt x="0" y="0"/>
                </a:moveTo>
                <a:lnTo>
                  <a:pt x="2967597" y="0"/>
                </a:lnTo>
                <a:lnTo>
                  <a:pt x="2967597" y="3103939"/>
                </a:lnTo>
                <a:lnTo>
                  <a:pt x="0" y="3103939"/>
                </a:lnTo>
                <a:lnTo>
                  <a:pt x="0" y="0"/>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endParaRPr lang="en-BD"/>
          </a:p>
        </p:txBody>
      </p:sp>
      <p:sp>
        <p:nvSpPr>
          <p:cNvPr id="15" name="Freeform 15"/>
          <p:cNvSpPr/>
          <p:nvPr/>
        </p:nvSpPr>
        <p:spPr>
          <a:xfrm>
            <a:off x="5324042" y="108859"/>
            <a:ext cx="2735953" cy="2669118"/>
          </a:xfrm>
          <a:custGeom>
            <a:avLst/>
            <a:gdLst/>
            <a:ahLst/>
            <a:cxnLst/>
            <a:rect l="l" t="t" r="r" b="b"/>
            <a:pathLst>
              <a:path w="3214609" h="3132783">
                <a:moveTo>
                  <a:pt x="0" y="0"/>
                </a:moveTo>
                <a:lnTo>
                  <a:pt x="3214610" y="0"/>
                </a:lnTo>
                <a:lnTo>
                  <a:pt x="3214610" y="3132783"/>
                </a:lnTo>
                <a:lnTo>
                  <a:pt x="0" y="3132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BD" dirty="0"/>
          </a:p>
        </p:txBody>
      </p:sp>
      <p:sp>
        <p:nvSpPr>
          <p:cNvPr id="16" name="TextBox 16"/>
          <p:cNvSpPr txBox="1"/>
          <p:nvPr/>
        </p:nvSpPr>
        <p:spPr>
          <a:xfrm>
            <a:off x="838200" y="801443"/>
            <a:ext cx="7108013" cy="1036396"/>
          </a:xfrm>
          <a:prstGeom prst="rect">
            <a:avLst/>
          </a:prstGeom>
        </p:spPr>
        <p:txBody>
          <a:bodyPr lIns="0" tIns="0" rIns="0" bIns="0" rtlCol="0" anchor="t">
            <a:spAutoFit/>
          </a:bodyPr>
          <a:lstStyle/>
          <a:p>
            <a:pPr algn="ctr">
              <a:lnSpc>
                <a:spcPts val="8500"/>
              </a:lnSpc>
              <a:spcBef>
                <a:spcPct val="0"/>
              </a:spcBef>
            </a:pPr>
            <a:r>
              <a:rPr lang="en-US" sz="6071" b="1" dirty="0">
                <a:solidFill>
                  <a:srgbClr val="FFFFFF"/>
                </a:solidFill>
                <a:latin typeface="Canva Sans Bold" panose="020B0604020202020204" charset="0"/>
                <a:ea typeface="Century Gothic Paneuropean Bold"/>
                <a:cs typeface="Century Gothic Paneuropean Bold"/>
                <a:sym typeface="Century Gothic Paneuropean Bold"/>
              </a:rPr>
              <a:t>What’s the   Deal</a:t>
            </a:r>
          </a:p>
        </p:txBody>
      </p:sp>
      <p:sp>
        <p:nvSpPr>
          <p:cNvPr id="17" name="TextBox 17"/>
          <p:cNvSpPr txBox="1"/>
          <p:nvPr/>
        </p:nvSpPr>
        <p:spPr>
          <a:xfrm>
            <a:off x="447675" y="5276850"/>
            <a:ext cx="4167971" cy="2910840"/>
          </a:xfrm>
          <a:prstGeom prst="rect">
            <a:avLst/>
          </a:prstGeom>
        </p:spPr>
        <p:txBody>
          <a:bodyPr lIns="0" tIns="0" rIns="0" bIns="0" rtlCol="0" anchor="t">
            <a:spAutoFit/>
          </a:bodyPr>
          <a:lstStyle/>
          <a:p>
            <a:pPr algn="ctr">
              <a:lnSpc>
                <a:spcPts val="3359"/>
              </a:lnSpc>
            </a:pPr>
            <a:r>
              <a:rPr lang="en-US" sz="2400">
                <a:solidFill>
                  <a:srgbClr val="FFFFFF"/>
                </a:solidFill>
                <a:latin typeface="Open Sans"/>
                <a:ea typeface="Open Sans"/>
                <a:cs typeface="Open Sans"/>
                <a:sym typeface="Open Sans"/>
              </a:rPr>
              <a:t>All cash deal. $56 per share in cash. This represented a 33% premium in order to  incentivize Aerojet Rocketdyne’s shareholders to approve the deal.</a:t>
            </a:r>
          </a:p>
          <a:p>
            <a:pPr algn="ctr">
              <a:lnSpc>
                <a:spcPts val="3359"/>
              </a:lnSpc>
              <a:spcBef>
                <a:spcPct val="0"/>
              </a:spcBef>
            </a:pPr>
            <a:endParaRPr lang="en-US" sz="2400">
              <a:solidFill>
                <a:srgbClr val="FFFFFF"/>
              </a:solidFill>
              <a:latin typeface="Open Sans"/>
              <a:ea typeface="Open Sans"/>
              <a:cs typeface="Open Sans"/>
              <a:sym typeface="Open Sans"/>
            </a:endParaRPr>
          </a:p>
        </p:txBody>
      </p:sp>
      <p:sp>
        <p:nvSpPr>
          <p:cNvPr id="18" name="TextBox 18"/>
          <p:cNvSpPr txBox="1"/>
          <p:nvPr/>
        </p:nvSpPr>
        <p:spPr>
          <a:xfrm>
            <a:off x="1476473" y="3341042"/>
            <a:ext cx="2173627" cy="1406525"/>
          </a:xfrm>
          <a:prstGeom prst="rect">
            <a:avLst/>
          </a:prstGeom>
        </p:spPr>
        <p:txBody>
          <a:bodyPr lIns="0" tIns="0" rIns="0" bIns="0" rtlCol="0" anchor="t">
            <a:spAutoFit/>
          </a:bodyPr>
          <a:lstStyle/>
          <a:p>
            <a:pPr algn="ctr">
              <a:lnSpc>
                <a:spcPts val="2800"/>
              </a:lnSpc>
            </a:pPr>
            <a:r>
              <a:rPr lang="en-US" sz="2000" b="1">
                <a:solidFill>
                  <a:srgbClr val="01072A"/>
                </a:solidFill>
                <a:latin typeface="Open Sans Bold"/>
                <a:ea typeface="Open Sans Bold"/>
                <a:cs typeface="Open Sans Bold"/>
                <a:sym typeface="Open Sans Bold"/>
              </a:rPr>
              <a:t>Post dividend Equity Value of $4.6 billion</a:t>
            </a:r>
          </a:p>
          <a:p>
            <a:pPr algn="ctr">
              <a:lnSpc>
                <a:spcPts val="2800"/>
              </a:lnSpc>
              <a:spcBef>
                <a:spcPct val="0"/>
              </a:spcBef>
            </a:pPr>
            <a:endParaRPr lang="en-US" sz="2000" b="1">
              <a:solidFill>
                <a:srgbClr val="01072A"/>
              </a:solidFill>
              <a:latin typeface="Open Sans Bold"/>
              <a:ea typeface="Open Sans Bold"/>
              <a:cs typeface="Open Sans Bold"/>
              <a:sym typeface="Open Sans Bold"/>
            </a:endParaRPr>
          </a:p>
        </p:txBody>
      </p:sp>
      <p:sp>
        <p:nvSpPr>
          <p:cNvPr id="19" name="TextBox 19"/>
          <p:cNvSpPr txBox="1"/>
          <p:nvPr/>
        </p:nvSpPr>
        <p:spPr>
          <a:xfrm>
            <a:off x="6042829" y="5276850"/>
            <a:ext cx="4167971" cy="1653540"/>
          </a:xfrm>
          <a:prstGeom prst="rect">
            <a:avLst/>
          </a:prstGeom>
        </p:spPr>
        <p:txBody>
          <a:bodyPr lIns="0" tIns="0" rIns="0" bIns="0" rtlCol="0" anchor="t">
            <a:spAutoFit/>
          </a:bodyPr>
          <a:lstStyle/>
          <a:p>
            <a:pPr algn="ctr">
              <a:lnSpc>
                <a:spcPts val="3359"/>
              </a:lnSpc>
            </a:pPr>
            <a:r>
              <a:rPr lang="en-US" sz="2400" dirty="0">
                <a:solidFill>
                  <a:srgbClr val="FFFFFF"/>
                </a:solidFill>
                <a:latin typeface="Open Sans"/>
                <a:ea typeface="Open Sans"/>
                <a:cs typeface="Open Sans"/>
                <a:sym typeface="Open Sans"/>
              </a:rPr>
              <a:t>$51 per share after the payment of a pre-closing special dividend</a:t>
            </a:r>
          </a:p>
          <a:p>
            <a:pPr algn="ctr">
              <a:lnSpc>
                <a:spcPts val="3359"/>
              </a:lnSpc>
              <a:spcBef>
                <a:spcPct val="0"/>
              </a:spcBef>
            </a:pPr>
            <a:endParaRPr lang="en-US" sz="2400" dirty="0">
              <a:solidFill>
                <a:srgbClr val="FFFFFF"/>
              </a:solidFill>
              <a:latin typeface="Open Sans"/>
              <a:ea typeface="Open Sans"/>
              <a:cs typeface="Open Sans"/>
              <a:sym typeface="Open Sans"/>
            </a:endParaRPr>
          </a:p>
        </p:txBody>
      </p:sp>
      <p:sp>
        <p:nvSpPr>
          <p:cNvPr id="20" name="TextBox 20"/>
          <p:cNvSpPr txBox="1"/>
          <p:nvPr/>
        </p:nvSpPr>
        <p:spPr>
          <a:xfrm>
            <a:off x="7139614" y="3220710"/>
            <a:ext cx="1995275" cy="1656715"/>
          </a:xfrm>
          <a:prstGeom prst="rect">
            <a:avLst/>
          </a:prstGeom>
        </p:spPr>
        <p:txBody>
          <a:bodyPr lIns="0" tIns="0" rIns="0" bIns="0" rtlCol="0" anchor="t">
            <a:spAutoFit/>
          </a:bodyPr>
          <a:lstStyle/>
          <a:p>
            <a:pPr algn="ctr">
              <a:lnSpc>
                <a:spcPts val="2659"/>
              </a:lnSpc>
            </a:pPr>
            <a:r>
              <a:rPr lang="en-US" sz="1899" b="1">
                <a:solidFill>
                  <a:srgbClr val="01072A"/>
                </a:solidFill>
                <a:latin typeface="Open Sans Bold"/>
                <a:ea typeface="Open Sans Bold"/>
                <a:cs typeface="Open Sans Bold"/>
                <a:sym typeface="Open Sans Bold"/>
              </a:rPr>
              <a:t>Total Transaction value $4.4 billion </a:t>
            </a:r>
          </a:p>
          <a:p>
            <a:pPr algn="ctr">
              <a:lnSpc>
                <a:spcPts val="2659"/>
              </a:lnSpc>
              <a:spcBef>
                <a:spcPct val="0"/>
              </a:spcBef>
            </a:pPr>
            <a:endParaRPr lang="en-US" sz="1899" b="1">
              <a:solidFill>
                <a:srgbClr val="01072A"/>
              </a:solidFill>
              <a:latin typeface="Open Sans Bold"/>
              <a:ea typeface="Open Sans Bold"/>
              <a:cs typeface="Open Sans Bold"/>
              <a:sym typeface="Open Sans Bold"/>
            </a:endParaRPr>
          </a:p>
        </p:txBody>
      </p:sp>
      <p:sp>
        <p:nvSpPr>
          <p:cNvPr id="21" name="TextBox 21"/>
          <p:cNvSpPr txBox="1"/>
          <p:nvPr/>
        </p:nvSpPr>
        <p:spPr>
          <a:xfrm>
            <a:off x="11834029" y="5276850"/>
            <a:ext cx="4167971" cy="2910840"/>
          </a:xfrm>
          <a:prstGeom prst="rect">
            <a:avLst/>
          </a:prstGeom>
        </p:spPr>
        <p:txBody>
          <a:bodyPr lIns="0" tIns="0" rIns="0" bIns="0" rtlCol="0" anchor="t">
            <a:spAutoFit/>
          </a:bodyPr>
          <a:lstStyle/>
          <a:p>
            <a:pPr algn="ctr">
              <a:lnSpc>
                <a:spcPts val="3359"/>
              </a:lnSpc>
            </a:pPr>
            <a:r>
              <a:rPr lang="en-US" sz="2400">
                <a:solidFill>
                  <a:srgbClr val="FFFFFF"/>
                </a:solidFill>
                <a:latin typeface="Open Sans"/>
                <a:ea typeface="Open Sans"/>
                <a:cs typeface="Open Sans"/>
                <a:sym typeface="Open Sans"/>
              </a:rPr>
              <a:t>$5 per share to its holders of record of common stock and convertible senior as of the close of business on March 10, 2021, and payable on March 24, 2021.</a:t>
            </a:r>
          </a:p>
          <a:p>
            <a:pPr algn="ctr">
              <a:lnSpc>
                <a:spcPts val="3359"/>
              </a:lnSpc>
              <a:spcBef>
                <a:spcPct val="0"/>
              </a:spcBef>
            </a:pPr>
            <a:endParaRPr lang="en-US" sz="2400">
              <a:solidFill>
                <a:srgbClr val="FFFFFF"/>
              </a:solidFill>
              <a:latin typeface="Open Sans"/>
              <a:ea typeface="Open Sans"/>
              <a:cs typeface="Open Sans"/>
              <a:sym typeface="Open Sans"/>
            </a:endParaRPr>
          </a:p>
        </p:txBody>
      </p:sp>
      <p:sp>
        <p:nvSpPr>
          <p:cNvPr id="22" name="TextBox 22"/>
          <p:cNvSpPr txBox="1"/>
          <p:nvPr/>
        </p:nvSpPr>
        <p:spPr>
          <a:xfrm>
            <a:off x="12960700" y="3220710"/>
            <a:ext cx="1995275" cy="1656715"/>
          </a:xfrm>
          <a:prstGeom prst="rect">
            <a:avLst/>
          </a:prstGeom>
        </p:spPr>
        <p:txBody>
          <a:bodyPr lIns="0" tIns="0" rIns="0" bIns="0" rtlCol="0" anchor="t">
            <a:spAutoFit/>
          </a:bodyPr>
          <a:lstStyle/>
          <a:p>
            <a:pPr algn="ctr">
              <a:lnSpc>
                <a:spcPts val="2659"/>
              </a:lnSpc>
            </a:pPr>
            <a:r>
              <a:rPr lang="en-US" sz="1899" b="1">
                <a:solidFill>
                  <a:srgbClr val="01072A"/>
                </a:solidFill>
                <a:latin typeface="Open Sans Bold"/>
                <a:ea typeface="Open Sans Bold"/>
                <a:cs typeface="Open Sans Bold"/>
                <a:sym typeface="Open Sans Bold"/>
              </a:rPr>
              <a:t>Aerojet Rocketdyne announces dividend </a:t>
            </a:r>
          </a:p>
          <a:p>
            <a:pPr algn="ctr">
              <a:lnSpc>
                <a:spcPts val="2659"/>
              </a:lnSpc>
              <a:spcBef>
                <a:spcPct val="0"/>
              </a:spcBef>
            </a:pPr>
            <a:endParaRPr lang="en-US" sz="1899" b="1">
              <a:solidFill>
                <a:srgbClr val="01072A"/>
              </a:solidFill>
              <a:latin typeface="Open Sans Bold"/>
              <a:ea typeface="Open Sans Bold"/>
              <a:cs typeface="Open Sans Bold"/>
              <a:sym typeface="Open Sans Bold"/>
            </a:endParaRPr>
          </a:p>
        </p:txBody>
      </p:sp>
      <p:sp>
        <p:nvSpPr>
          <p:cNvPr id="26" name="TextBox 25">
            <a:extLst>
              <a:ext uri="{FF2B5EF4-FFF2-40B4-BE49-F238E27FC236}">
                <a16:creationId xmlns:a16="http://schemas.microsoft.com/office/drawing/2014/main" id="{86465351-FAAC-524D-0504-FDBA8BDA8BE7}"/>
              </a:ext>
            </a:extLst>
          </p:cNvPr>
          <p:cNvSpPr txBox="1"/>
          <p:nvPr/>
        </p:nvSpPr>
        <p:spPr>
          <a:xfrm>
            <a:off x="-14785" y="8806047"/>
            <a:ext cx="18302785" cy="463588"/>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lnSpc>
                <a:spcPct val="150000"/>
              </a:lnSpc>
            </a:pPr>
            <a:r>
              <a:rPr lang="en-US" sz="1800" b="1" i="1" dirty="0">
                <a:solidFill>
                  <a:srgbClr val="000000">
                    <a:alpha val="96863"/>
                  </a:srgbClr>
                </a:solidFill>
                <a:latin typeface="Canva Sans Bold"/>
                <a:ea typeface="Canva Sans Bold"/>
                <a:cs typeface="Canva Sans Bold"/>
                <a:sym typeface="Canva Sans Bold"/>
              </a:rPr>
              <a:t>Vertical M&amp;As aim for cost efficiencies, supply chain control, and reduced dependency on suppliers (Coase, 1937; Williamson, 1975).</a:t>
            </a:r>
          </a:p>
        </p:txBody>
      </p:sp>
      <p:grpSp>
        <p:nvGrpSpPr>
          <p:cNvPr id="23" name="Group 2">
            <a:extLst>
              <a:ext uri="{FF2B5EF4-FFF2-40B4-BE49-F238E27FC236}">
                <a16:creationId xmlns:a16="http://schemas.microsoft.com/office/drawing/2014/main" id="{039E9D90-58BD-0761-D214-29371FDFF646}"/>
              </a:ext>
            </a:extLst>
          </p:cNvPr>
          <p:cNvGrpSpPr/>
          <p:nvPr/>
        </p:nvGrpSpPr>
        <p:grpSpPr>
          <a:xfrm>
            <a:off x="17923160" y="7503379"/>
            <a:ext cx="729679" cy="729679"/>
            <a:chOff x="0" y="0"/>
            <a:chExt cx="812800" cy="812800"/>
          </a:xfrm>
        </p:grpSpPr>
        <p:sp>
          <p:nvSpPr>
            <p:cNvPr id="24" name="Freeform 3">
              <a:extLst>
                <a:ext uri="{FF2B5EF4-FFF2-40B4-BE49-F238E27FC236}">
                  <a16:creationId xmlns:a16="http://schemas.microsoft.com/office/drawing/2014/main" id="{D3B9002B-6755-6216-3534-E60002BD94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25" name="TextBox 4">
              <a:extLst>
                <a:ext uri="{FF2B5EF4-FFF2-40B4-BE49-F238E27FC236}">
                  <a16:creationId xmlns:a16="http://schemas.microsoft.com/office/drawing/2014/main" id="{62DB179C-7D9D-61DE-2353-2F4B9F57A62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ABB20-DC12-BC84-E060-AADD2B7EA8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07970C1-34E0-B4FF-569F-177F28E42E70}"/>
              </a:ext>
            </a:extLst>
          </p:cNvPr>
          <p:cNvSpPr/>
          <p:nvPr/>
        </p:nvSpPr>
        <p:spPr>
          <a:xfrm>
            <a:off x="18716" y="3476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BD"/>
          </a:p>
        </p:txBody>
      </p:sp>
      <p:grpSp>
        <p:nvGrpSpPr>
          <p:cNvPr id="3" name="Group 3">
            <a:extLst>
              <a:ext uri="{FF2B5EF4-FFF2-40B4-BE49-F238E27FC236}">
                <a16:creationId xmlns:a16="http://schemas.microsoft.com/office/drawing/2014/main" id="{592D3D18-CD98-A4AF-0CA9-7735ECC0E8E7}"/>
              </a:ext>
            </a:extLst>
          </p:cNvPr>
          <p:cNvGrpSpPr/>
          <p:nvPr/>
        </p:nvGrpSpPr>
        <p:grpSpPr>
          <a:xfrm>
            <a:off x="17923161" y="8528621"/>
            <a:ext cx="729679" cy="729679"/>
            <a:chOff x="0" y="0"/>
            <a:chExt cx="812800" cy="812800"/>
          </a:xfrm>
        </p:grpSpPr>
        <p:sp>
          <p:nvSpPr>
            <p:cNvPr id="4" name="Freeform 4">
              <a:extLst>
                <a:ext uri="{FF2B5EF4-FFF2-40B4-BE49-F238E27FC236}">
                  <a16:creationId xmlns:a16="http://schemas.microsoft.com/office/drawing/2014/main" id="{3A159D38-81A5-255C-B824-54F0E5EAF99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5" name="TextBox 5">
              <a:extLst>
                <a:ext uri="{FF2B5EF4-FFF2-40B4-BE49-F238E27FC236}">
                  <a16:creationId xmlns:a16="http://schemas.microsoft.com/office/drawing/2014/main" id="{A7123DE3-E024-B015-31AC-5FF6D6CF489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3F1EF4B3-DC5E-56E3-B24C-685C4D141660}"/>
              </a:ext>
            </a:extLst>
          </p:cNvPr>
          <p:cNvGrpSpPr/>
          <p:nvPr/>
        </p:nvGrpSpPr>
        <p:grpSpPr>
          <a:xfrm>
            <a:off x="8582757" y="1768306"/>
            <a:ext cx="980951" cy="47625"/>
            <a:chOff x="0" y="0"/>
            <a:chExt cx="258358" cy="12543"/>
          </a:xfrm>
        </p:grpSpPr>
        <p:sp>
          <p:nvSpPr>
            <p:cNvPr id="7" name="Freeform 7">
              <a:extLst>
                <a:ext uri="{FF2B5EF4-FFF2-40B4-BE49-F238E27FC236}">
                  <a16:creationId xmlns:a16="http://schemas.microsoft.com/office/drawing/2014/main" id="{DC506ADC-391B-7FB3-9BD9-61A6C915D739}"/>
                </a:ext>
              </a:extLst>
            </p:cNvPr>
            <p:cNvSpPr/>
            <p:nvPr/>
          </p:nvSpPr>
          <p:spPr>
            <a:xfrm>
              <a:off x="0" y="0"/>
              <a:ext cx="258358" cy="12543"/>
            </a:xfrm>
            <a:custGeom>
              <a:avLst/>
              <a:gdLst/>
              <a:ahLst/>
              <a:cxnLst/>
              <a:rect l="l" t="t" r="r" b="b"/>
              <a:pathLst>
                <a:path w="258358" h="12543">
                  <a:moveTo>
                    <a:pt x="6272" y="0"/>
                  </a:moveTo>
                  <a:lnTo>
                    <a:pt x="252086" y="0"/>
                  </a:lnTo>
                  <a:cubicBezTo>
                    <a:pt x="253749" y="0"/>
                    <a:pt x="255344" y="661"/>
                    <a:pt x="256521" y="1837"/>
                  </a:cubicBezTo>
                  <a:cubicBezTo>
                    <a:pt x="257697" y="3013"/>
                    <a:pt x="258358" y="4608"/>
                    <a:pt x="258358" y="6272"/>
                  </a:cubicBezTo>
                  <a:lnTo>
                    <a:pt x="258358" y="6272"/>
                  </a:lnTo>
                  <a:cubicBezTo>
                    <a:pt x="258358" y="7935"/>
                    <a:pt x="257697" y="9530"/>
                    <a:pt x="256521" y="10706"/>
                  </a:cubicBezTo>
                  <a:cubicBezTo>
                    <a:pt x="255344" y="11882"/>
                    <a:pt x="253749" y="12543"/>
                    <a:pt x="25208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7AC4FF"/>
            </a:solidFill>
          </p:spPr>
          <p:txBody>
            <a:bodyPr/>
            <a:lstStyle/>
            <a:p>
              <a:endParaRPr lang="en-BD"/>
            </a:p>
          </p:txBody>
        </p:sp>
        <p:sp>
          <p:nvSpPr>
            <p:cNvPr id="8" name="TextBox 8">
              <a:extLst>
                <a:ext uri="{FF2B5EF4-FFF2-40B4-BE49-F238E27FC236}">
                  <a16:creationId xmlns:a16="http://schemas.microsoft.com/office/drawing/2014/main" id="{18190211-16C2-C395-F33F-756849367C53}"/>
                </a:ext>
              </a:extLst>
            </p:cNvPr>
            <p:cNvSpPr txBox="1"/>
            <p:nvPr/>
          </p:nvSpPr>
          <p:spPr>
            <a:xfrm>
              <a:off x="0" y="-38100"/>
              <a:ext cx="258358" cy="50643"/>
            </a:xfrm>
            <a:prstGeom prst="rect">
              <a:avLst/>
            </a:prstGeom>
          </p:spPr>
          <p:txBody>
            <a:bodyPr lIns="50800" tIns="50800" rIns="50800" bIns="50800" rtlCol="0" anchor="ctr"/>
            <a:lstStyle/>
            <a:p>
              <a:pPr algn="r">
                <a:lnSpc>
                  <a:spcPts val="2659"/>
                </a:lnSpc>
              </a:pPr>
              <a:endParaRPr/>
            </a:p>
          </p:txBody>
        </p:sp>
      </p:grpSp>
      <p:grpSp>
        <p:nvGrpSpPr>
          <p:cNvPr id="9" name="Group 9">
            <a:extLst>
              <a:ext uri="{FF2B5EF4-FFF2-40B4-BE49-F238E27FC236}">
                <a16:creationId xmlns:a16="http://schemas.microsoft.com/office/drawing/2014/main" id="{9D8DE9BE-9B0D-60D4-F491-9A2F78E26E48}"/>
              </a:ext>
            </a:extLst>
          </p:cNvPr>
          <p:cNvGrpSpPr/>
          <p:nvPr/>
        </p:nvGrpSpPr>
        <p:grpSpPr>
          <a:xfrm>
            <a:off x="9606180" y="1768306"/>
            <a:ext cx="99063" cy="47625"/>
            <a:chOff x="0" y="0"/>
            <a:chExt cx="812800" cy="390758"/>
          </a:xfrm>
        </p:grpSpPr>
        <p:sp>
          <p:nvSpPr>
            <p:cNvPr id="10" name="Freeform 10">
              <a:extLst>
                <a:ext uri="{FF2B5EF4-FFF2-40B4-BE49-F238E27FC236}">
                  <a16:creationId xmlns:a16="http://schemas.microsoft.com/office/drawing/2014/main" id="{01AF9A41-3245-B97B-8725-BFA4C07363C8}"/>
                </a:ext>
              </a:extLst>
            </p:cNvPr>
            <p:cNvSpPr/>
            <p:nvPr/>
          </p:nvSpPr>
          <p:spPr>
            <a:xfrm>
              <a:off x="0" y="0"/>
              <a:ext cx="812800" cy="390758"/>
            </a:xfrm>
            <a:custGeom>
              <a:avLst/>
              <a:gdLst/>
              <a:ahLst/>
              <a:cxnLst/>
              <a:rect l="l" t="t" r="r" b="b"/>
              <a:pathLst>
                <a:path w="812800" h="390758">
                  <a:moveTo>
                    <a:pt x="406400" y="0"/>
                  </a:moveTo>
                  <a:cubicBezTo>
                    <a:pt x="181951" y="0"/>
                    <a:pt x="0" y="87474"/>
                    <a:pt x="0" y="195379"/>
                  </a:cubicBezTo>
                  <a:cubicBezTo>
                    <a:pt x="0" y="303284"/>
                    <a:pt x="181951" y="390758"/>
                    <a:pt x="406400" y="390758"/>
                  </a:cubicBezTo>
                  <a:cubicBezTo>
                    <a:pt x="630849" y="390758"/>
                    <a:pt x="812800" y="303284"/>
                    <a:pt x="812800" y="195379"/>
                  </a:cubicBezTo>
                  <a:cubicBezTo>
                    <a:pt x="812800" y="87474"/>
                    <a:pt x="630849" y="0"/>
                    <a:pt x="406400" y="0"/>
                  </a:cubicBezTo>
                  <a:close/>
                </a:path>
              </a:pathLst>
            </a:custGeom>
            <a:solidFill>
              <a:srgbClr val="7AC4FF"/>
            </a:solidFill>
          </p:spPr>
          <p:txBody>
            <a:bodyPr/>
            <a:lstStyle/>
            <a:p>
              <a:endParaRPr lang="en-BD"/>
            </a:p>
          </p:txBody>
        </p:sp>
        <p:sp>
          <p:nvSpPr>
            <p:cNvPr id="11" name="TextBox 11">
              <a:extLst>
                <a:ext uri="{FF2B5EF4-FFF2-40B4-BE49-F238E27FC236}">
                  <a16:creationId xmlns:a16="http://schemas.microsoft.com/office/drawing/2014/main" id="{EDE2281B-68DB-E3EC-F0E9-B3F37FA55C46}"/>
                </a:ext>
              </a:extLst>
            </p:cNvPr>
            <p:cNvSpPr txBox="1"/>
            <p:nvPr/>
          </p:nvSpPr>
          <p:spPr>
            <a:xfrm>
              <a:off x="76200" y="-1466"/>
              <a:ext cx="660400" cy="355591"/>
            </a:xfrm>
            <a:prstGeom prst="rect">
              <a:avLst/>
            </a:prstGeom>
          </p:spPr>
          <p:txBody>
            <a:bodyPr lIns="50800" tIns="50800" rIns="50800" bIns="50800" rtlCol="0" anchor="ctr"/>
            <a:lstStyle/>
            <a:p>
              <a:pPr algn="r">
                <a:lnSpc>
                  <a:spcPts val="2659"/>
                </a:lnSpc>
              </a:pPr>
              <a:endParaRPr/>
            </a:p>
          </p:txBody>
        </p:sp>
      </p:grpSp>
      <p:grpSp>
        <p:nvGrpSpPr>
          <p:cNvPr id="12" name="Group 12">
            <a:extLst>
              <a:ext uri="{FF2B5EF4-FFF2-40B4-BE49-F238E27FC236}">
                <a16:creationId xmlns:a16="http://schemas.microsoft.com/office/drawing/2014/main" id="{9DD4F386-65F1-491A-9C3F-BD991CB9E7FE}"/>
              </a:ext>
            </a:extLst>
          </p:cNvPr>
          <p:cNvGrpSpPr/>
          <p:nvPr/>
        </p:nvGrpSpPr>
        <p:grpSpPr>
          <a:xfrm>
            <a:off x="1194998" y="1944545"/>
            <a:ext cx="1492058" cy="1415858"/>
            <a:chOff x="0" y="0"/>
            <a:chExt cx="959862" cy="910841"/>
          </a:xfrm>
          <a:solidFill>
            <a:srgbClr val="FFFF66"/>
          </a:solidFill>
        </p:grpSpPr>
        <p:sp>
          <p:nvSpPr>
            <p:cNvPr id="13" name="Freeform 13">
              <a:extLst>
                <a:ext uri="{FF2B5EF4-FFF2-40B4-BE49-F238E27FC236}">
                  <a16:creationId xmlns:a16="http://schemas.microsoft.com/office/drawing/2014/main" id="{E908B777-A778-CC49-59E8-54B6656B2A90}"/>
                </a:ext>
              </a:extLst>
            </p:cNvPr>
            <p:cNvSpPr/>
            <p:nvPr/>
          </p:nvSpPr>
          <p:spPr>
            <a:xfrm>
              <a:off x="0" y="0"/>
              <a:ext cx="959862" cy="910841"/>
            </a:xfrm>
            <a:custGeom>
              <a:avLst/>
              <a:gdLst/>
              <a:ahLst/>
              <a:cxnLst/>
              <a:rect l="l" t="t" r="r" b="b"/>
              <a:pathLst>
                <a:path w="959862" h="910841">
                  <a:moveTo>
                    <a:pt x="107542" y="0"/>
                  </a:moveTo>
                  <a:lnTo>
                    <a:pt x="852319" y="0"/>
                  </a:lnTo>
                  <a:cubicBezTo>
                    <a:pt x="880841" y="0"/>
                    <a:pt x="908195" y="11330"/>
                    <a:pt x="928363" y="31498"/>
                  </a:cubicBezTo>
                  <a:cubicBezTo>
                    <a:pt x="948531" y="51666"/>
                    <a:pt x="959862" y="79020"/>
                    <a:pt x="959862" y="107542"/>
                  </a:cubicBezTo>
                  <a:lnTo>
                    <a:pt x="959862" y="803299"/>
                  </a:lnTo>
                  <a:cubicBezTo>
                    <a:pt x="959862" y="862693"/>
                    <a:pt x="911713" y="910841"/>
                    <a:pt x="852319" y="910841"/>
                  </a:cubicBezTo>
                  <a:lnTo>
                    <a:pt x="107542" y="910841"/>
                  </a:lnTo>
                  <a:cubicBezTo>
                    <a:pt x="48148" y="910841"/>
                    <a:pt x="0" y="862693"/>
                    <a:pt x="0" y="803299"/>
                  </a:cubicBezTo>
                  <a:lnTo>
                    <a:pt x="0" y="107542"/>
                  </a:lnTo>
                  <a:cubicBezTo>
                    <a:pt x="0" y="79020"/>
                    <a:pt x="11330" y="51666"/>
                    <a:pt x="31498" y="31498"/>
                  </a:cubicBezTo>
                  <a:cubicBezTo>
                    <a:pt x="51666" y="11330"/>
                    <a:pt x="79020" y="0"/>
                    <a:pt x="107542" y="0"/>
                  </a:cubicBezTo>
                  <a:close/>
                </a:path>
              </a:pathLst>
            </a:custGeom>
            <a:grpFill/>
          </p:spPr>
          <p:txBody>
            <a:bodyPr/>
            <a:lstStyle/>
            <a:p>
              <a:endParaRPr lang="en-BD"/>
            </a:p>
          </p:txBody>
        </p:sp>
        <p:sp>
          <p:nvSpPr>
            <p:cNvPr id="14" name="TextBox 14">
              <a:extLst>
                <a:ext uri="{FF2B5EF4-FFF2-40B4-BE49-F238E27FC236}">
                  <a16:creationId xmlns:a16="http://schemas.microsoft.com/office/drawing/2014/main" id="{6CCBFC6A-5F06-79DE-8C0F-79645DF5D74B}"/>
                </a:ext>
              </a:extLst>
            </p:cNvPr>
            <p:cNvSpPr txBox="1"/>
            <p:nvPr/>
          </p:nvSpPr>
          <p:spPr>
            <a:xfrm>
              <a:off x="0" y="-38100"/>
              <a:ext cx="959862" cy="948941"/>
            </a:xfrm>
            <a:prstGeom prst="rect">
              <a:avLst/>
            </a:prstGeom>
            <a:grpFill/>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8A883371-E6EC-B6AC-254A-C101682444B2}"/>
              </a:ext>
            </a:extLst>
          </p:cNvPr>
          <p:cNvGrpSpPr/>
          <p:nvPr/>
        </p:nvGrpSpPr>
        <p:grpSpPr>
          <a:xfrm>
            <a:off x="8582757" y="3760453"/>
            <a:ext cx="980951" cy="47625"/>
            <a:chOff x="0" y="0"/>
            <a:chExt cx="258358" cy="12543"/>
          </a:xfrm>
        </p:grpSpPr>
        <p:sp>
          <p:nvSpPr>
            <p:cNvPr id="16" name="Freeform 16">
              <a:extLst>
                <a:ext uri="{FF2B5EF4-FFF2-40B4-BE49-F238E27FC236}">
                  <a16:creationId xmlns:a16="http://schemas.microsoft.com/office/drawing/2014/main" id="{76E0707B-AC8D-2C76-40E1-7B58E3773674}"/>
                </a:ext>
              </a:extLst>
            </p:cNvPr>
            <p:cNvSpPr/>
            <p:nvPr/>
          </p:nvSpPr>
          <p:spPr>
            <a:xfrm>
              <a:off x="0" y="0"/>
              <a:ext cx="258358" cy="12543"/>
            </a:xfrm>
            <a:custGeom>
              <a:avLst/>
              <a:gdLst/>
              <a:ahLst/>
              <a:cxnLst/>
              <a:rect l="l" t="t" r="r" b="b"/>
              <a:pathLst>
                <a:path w="258358" h="12543">
                  <a:moveTo>
                    <a:pt x="6272" y="0"/>
                  </a:moveTo>
                  <a:lnTo>
                    <a:pt x="252086" y="0"/>
                  </a:lnTo>
                  <a:cubicBezTo>
                    <a:pt x="253749" y="0"/>
                    <a:pt x="255344" y="661"/>
                    <a:pt x="256521" y="1837"/>
                  </a:cubicBezTo>
                  <a:cubicBezTo>
                    <a:pt x="257697" y="3013"/>
                    <a:pt x="258358" y="4608"/>
                    <a:pt x="258358" y="6272"/>
                  </a:cubicBezTo>
                  <a:lnTo>
                    <a:pt x="258358" y="6272"/>
                  </a:lnTo>
                  <a:cubicBezTo>
                    <a:pt x="258358" y="7935"/>
                    <a:pt x="257697" y="9530"/>
                    <a:pt x="256521" y="10706"/>
                  </a:cubicBezTo>
                  <a:cubicBezTo>
                    <a:pt x="255344" y="11882"/>
                    <a:pt x="253749" y="12543"/>
                    <a:pt x="25208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7AC4FF"/>
            </a:solidFill>
          </p:spPr>
          <p:txBody>
            <a:bodyPr/>
            <a:lstStyle/>
            <a:p>
              <a:endParaRPr lang="en-BD"/>
            </a:p>
          </p:txBody>
        </p:sp>
        <p:sp>
          <p:nvSpPr>
            <p:cNvPr id="17" name="TextBox 17">
              <a:extLst>
                <a:ext uri="{FF2B5EF4-FFF2-40B4-BE49-F238E27FC236}">
                  <a16:creationId xmlns:a16="http://schemas.microsoft.com/office/drawing/2014/main" id="{0BCCD17A-B5D1-0F27-1895-201FE67FF594}"/>
                </a:ext>
              </a:extLst>
            </p:cNvPr>
            <p:cNvSpPr txBox="1"/>
            <p:nvPr/>
          </p:nvSpPr>
          <p:spPr>
            <a:xfrm>
              <a:off x="0" y="-38100"/>
              <a:ext cx="258358" cy="50643"/>
            </a:xfrm>
            <a:prstGeom prst="rect">
              <a:avLst/>
            </a:prstGeom>
          </p:spPr>
          <p:txBody>
            <a:bodyPr lIns="50800" tIns="50800" rIns="50800" bIns="50800" rtlCol="0" anchor="ctr"/>
            <a:lstStyle/>
            <a:p>
              <a:pPr algn="r">
                <a:lnSpc>
                  <a:spcPts val="2659"/>
                </a:lnSpc>
              </a:pPr>
              <a:endParaRPr/>
            </a:p>
          </p:txBody>
        </p:sp>
      </p:grpSp>
      <p:grpSp>
        <p:nvGrpSpPr>
          <p:cNvPr id="18" name="Group 18">
            <a:extLst>
              <a:ext uri="{FF2B5EF4-FFF2-40B4-BE49-F238E27FC236}">
                <a16:creationId xmlns:a16="http://schemas.microsoft.com/office/drawing/2014/main" id="{CC652D3B-AE95-8172-277A-9BBDDF06EF6D}"/>
              </a:ext>
            </a:extLst>
          </p:cNvPr>
          <p:cNvGrpSpPr/>
          <p:nvPr/>
        </p:nvGrpSpPr>
        <p:grpSpPr>
          <a:xfrm>
            <a:off x="1194998" y="3936692"/>
            <a:ext cx="1492058" cy="1320608"/>
            <a:chOff x="0" y="0"/>
            <a:chExt cx="959862" cy="849565"/>
          </a:xfrm>
          <a:solidFill>
            <a:srgbClr val="FFFF00"/>
          </a:solidFill>
        </p:grpSpPr>
        <p:sp>
          <p:nvSpPr>
            <p:cNvPr id="19" name="Freeform 19">
              <a:extLst>
                <a:ext uri="{FF2B5EF4-FFF2-40B4-BE49-F238E27FC236}">
                  <a16:creationId xmlns:a16="http://schemas.microsoft.com/office/drawing/2014/main" id="{6D714E83-5566-B4C4-D2BF-151AA8ED0583}"/>
                </a:ext>
              </a:extLst>
            </p:cNvPr>
            <p:cNvSpPr/>
            <p:nvPr/>
          </p:nvSpPr>
          <p:spPr>
            <a:xfrm>
              <a:off x="0" y="0"/>
              <a:ext cx="959862" cy="849565"/>
            </a:xfrm>
            <a:custGeom>
              <a:avLst/>
              <a:gdLst/>
              <a:ahLst/>
              <a:cxnLst/>
              <a:rect l="l" t="t" r="r" b="b"/>
              <a:pathLst>
                <a:path w="959862" h="849565">
                  <a:moveTo>
                    <a:pt x="107542" y="0"/>
                  </a:moveTo>
                  <a:lnTo>
                    <a:pt x="852319" y="0"/>
                  </a:lnTo>
                  <a:cubicBezTo>
                    <a:pt x="880841" y="0"/>
                    <a:pt x="908195" y="11330"/>
                    <a:pt x="928363" y="31498"/>
                  </a:cubicBezTo>
                  <a:cubicBezTo>
                    <a:pt x="948531" y="51666"/>
                    <a:pt x="959862" y="79020"/>
                    <a:pt x="959862" y="107542"/>
                  </a:cubicBezTo>
                  <a:lnTo>
                    <a:pt x="959862" y="742023"/>
                  </a:lnTo>
                  <a:cubicBezTo>
                    <a:pt x="959862" y="801417"/>
                    <a:pt x="911713" y="849565"/>
                    <a:pt x="852319" y="849565"/>
                  </a:cubicBezTo>
                  <a:lnTo>
                    <a:pt x="107542" y="849565"/>
                  </a:lnTo>
                  <a:cubicBezTo>
                    <a:pt x="79020" y="849565"/>
                    <a:pt x="51666" y="838235"/>
                    <a:pt x="31498" y="818067"/>
                  </a:cubicBezTo>
                  <a:cubicBezTo>
                    <a:pt x="11330" y="797899"/>
                    <a:pt x="0" y="770545"/>
                    <a:pt x="0" y="742023"/>
                  </a:cubicBezTo>
                  <a:lnTo>
                    <a:pt x="0" y="107542"/>
                  </a:lnTo>
                  <a:cubicBezTo>
                    <a:pt x="0" y="79020"/>
                    <a:pt x="11330" y="51666"/>
                    <a:pt x="31498" y="31498"/>
                  </a:cubicBezTo>
                  <a:cubicBezTo>
                    <a:pt x="51666" y="11330"/>
                    <a:pt x="79020" y="0"/>
                    <a:pt x="107542" y="0"/>
                  </a:cubicBezTo>
                  <a:close/>
                </a:path>
              </a:pathLst>
            </a:custGeom>
            <a:grpFill/>
          </p:spPr>
          <p:txBody>
            <a:bodyPr/>
            <a:lstStyle/>
            <a:p>
              <a:endParaRPr lang="en-BD"/>
            </a:p>
          </p:txBody>
        </p:sp>
        <p:sp>
          <p:nvSpPr>
            <p:cNvPr id="20" name="TextBox 20">
              <a:extLst>
                <a:ext uri="{FF2B5EF4-FFF2-40B4-BE49-F238E27FC236}">
                  <a16:creationId xmlns:a16="http://schemas.microsoft.com/office/drawing/2014/main" id="{07CC9633-4AF4-C832-8FBE-444954009091}"/>
                </a:ext>
              </a:extLst>
            </p:cNvPr>
            <p:cNvSpPr txBox="1"/>
            <p:nvPr/>
          </p:nvSpPr>
          <p:spPr>
            <a:xfrm>
              <a:off x="0" y="-38100"/>
              <a:ext cx="959862" cy="887665"/>
            </a:xfrm>
            <a:prstGeom prst="rect">
              <a:avLst/>
            </a:prstGeom>
            <a:grpFill/>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AE9B16D7-538E-C311-6DAF-136402251EF1}"/>
              </a:ext>
            </a:extLst>
          </p:cNvPr>
          <p:cNvGrpSpPr/>
          <p:nvPr/>
        </p:nvGrpSpPr>
        <p:grpSpPr>
          <a:xfrm>
            <a:off x="9563708" y="3760453"/>
            <a:ext cx="99063" cy="47625"/>
            <a:chOff x="0" y="0"/>
            <a:chExt cx="812800" cy="390758"/>
          </a:xfrm>
        </p:grpSpPr>
        <p:sp>
          <p:nvSpPr>
            <p:cNvPr id="22" name="Freeform 22">
              <a:extLst>
                <a:ext uri="{FF2B5EF4-FFF2-40B4-BE49-F238E27FC236}">
                  <a16:creationId xmlns:a16="http://schemas.microsoft.com/office/drawing/2014/main" id="{DF7184E0-138B-6037-2065-E409F35A5321}"/>
                </a:ext>
              </a:extLst>
            </p:cNvPr>
            <p:cNvSpPr/>
            <p:nvPr/>
          </p:nvSpPr>
          <p:spPr>
            <a:xfrm>
              <a:off x="0" y="0"/>
              <a:ext cx="812800" cy="390758"/>
            </a:xfrm>
            <a:custGeom>
              <a:avLst/>
              <a:gdLst/>
              <a:ahLst/>
              <a:cxnLst/>
              <a:rect l="l" t="t" r="r" b="b"/>
              <a:pathLst>
                <a:path w="812800" h="390758">
                  <a:moveTo>
                    <a:pt x="406400" y="0"/>
                  </a:moveTo>
                  <a:cubicBezTo>
                    <a:pt x="181951" y="0"/>
                    <a:pt x="0" y="87474"/>
                    <a:pt x="0" y="195379"/>
                  </a:cubicBezTo>
                  <a:cubicBezTo>
                    <a:pt x="0" y="303284"/>
                    <a:pt x="181951" y="390758"/>
                    <a:pt x="406400" y="390758"/>
                  </a:cubicBezTo>
                  <a:cubicBezTo>
                    <a:pt x="630849" y="390758"/>
                    <a:pt x="812800" y="303284"/>
                    <a:pt x="812800" y="195379"/>
                  </a:cubicBezTo>
                  <a:cubicBezTo>
                    <a:pt x="812800" y="87474"/>
                    <a:pt x="630849" y="0"/>
                    <a:pt x="406400" y="0"/>
                  </a:cubicBezTo>
                  <a:close/>
                </a:path>
              </a:pathLst>
            </a:custGeom>
            <a:solidFill>
              <a:srgbClr val="7AC4FF"/>
            </a:solidFill>
          </p:spPr>
          <p:txBody>
            <a:bodyPr/>
            <a:lstStyle/>
            <a:p>
              <a:endParaRPr lang="en-BD"/>
            </a:p>
          </p:txBody>
        </p:sp>
        <p:sp>
          <p:nvSpPr>
            <p:cNvPr id="23" name="TextBox 23">
              <a:extLst>
                <a:ext uri="{FF2B5EF4-FFF2-40B4-BE49-F238E27FC236}">
                  <a16:creationId xmlns:a16="http://schemas.microsoft.com/office/drawing/2014/main" id="{487FC054-BD0B-0AF2-F98A-ED2D203EB786}"/>
                </a:ext>
              </a:extLst>
            </p:cNvPr>
            <p:cNvSpPr txBox="1"/>
            <p:nvPr/>
          </p:nvSpPr>
          <p:spPr>
            <a:xfrm>
              <a:off x="76200" y="-1466"/>
              <a:ext cx="660400" cy="355591"/>
            </a:xfrm>
            <a:prstGeom prst="rect">
              <a:avLst/>
            </a:prstGeom>
          </p:spPr>
          <p:txBody>
            <a:bodyPr lIns="50800" tIns="50800" rIns="50800" bIns="50800" rtlCol="0" anchor="ctr"/>
            <a:lstStyle/>
            <a:p>
              <a:pPr algn="r">
                <a:lnSpc>
                  <a:spcPts val="2659"/>
                </a:lnSpc>
              </a:pPr>
              <a:endParaRPr/>
            </a:p>
          </p:txBody>
        </p:sp>
      </p:grpSp>
      <p:grpSp>
        <p:nvGrpSpPr>
          <p:cNvPr id="24" name="Group 24">
            <a:extLst>
              <a:ext uri="{FF2B5EF4-FFF2-40B4-BE49-F238E27FC236}">
                <a16:creationId xmlns:a16="http://schemas.microsoft.com/office/drawing/2014/main" id="{82F4D464-6197-150A-5522-66D2F102AF3F}"/>
              </a:ext>
            </a:extLst>
          </p:cNvPr>
          <p:cNvGrpSpPr/>
          <p:nvPr/>
        </p:nvGrpSpPr>
        <p:grpSpPr>
          <a:xfrm>
            <a:off x="9871540" y="1944545"/>
            <a:ext cx="1492058" cy="1415858"/>
            <a:chOff x="0" y="0"/>
            <a:chExt cx="959862" cy="910841"/>
          </a:xfrm>
          <a:solidFill>
            <a:srgbClr val="FFFF00"/>
          </a:solidFill>
        </p:grpSpPr>
        <p:sp>
          <p:nvSpPr>
            <p:cNvPr id="25" name="Freeform 25">
              <a:extLst>
                <a:ext uri="{FF2B5EF4-FFF2-40B4-BE49-F238E27FC236}">
                  <a16:creationId xmlns:a16="http://schemas.microsoft.com/office/drawing/2014/main" id="{2442E74E-7077-349F-5842-1A6E6FBF1823}"/>
                </a:ext>
              </a:extLst>
            </p:cNvPr>
            <p:cNvSpPr/>
            <p:nvPr/>
          </p:nvSpPr>
          <p:spPr>
            <a:xfrm>
              <a:off x="0" y="0"/>
              <a:ext cx="959862" cy="910841"/>
            </a:xfrm>
            <a:custGeom>
              <a:avLst/>
              <a:gdLst/>
              <a:ahLst/>
              <a:cxnLst/>
              <a:rect l="l" t="t" r="r" b="b"/>
              <a:pathLst>
                <a:path w="959862" h="910841">
                  <a:moveTo>
                    <a:pt x="107542" y="0"/>
                  </a:moveTo>
                  <a:lnTo>
                    <a:pt x="852319" y="0"/>
                  </a:lnTo>
                  <a:cubicBezTo>
                    <a:pt x="880841" y="0"/>
                    <a:pt x="908195" y="11330"/>
                    <a:pt x="928363" y="31498"/>
                  </a:cubicBezTo>
                  <a:cubicBezTo>
                    <a:pt x="948531" y="51666"/>
                    <a:pt x="959862" y="79020"/>
                    <a:pt x="959862" y="107542"/>
                  </a:cubicBezTo>
                  <a:lnTo>
                    <a:pt x="959862" y="803299"/>
                  </a:lnTo>
                  <a:cubicBezTo>
                    <a:pt x="959862" y="862693"/>
                    <a:pt x="911713" y="910841"/>
                    <a:pt x="852319" y="910841"/>
                  </a:cubicBezTo>
                  <a:lnTo>
                    <a:pt x="107542" y="910841"/>
                  </a:lnTo>
                  <a:cubicBezTo>
                    <a:pt x="48148" y="910841"/>
                    <a:pt x="0" y="862693"/>
                    <a:pt x="0" y="803299"/>
                  </a:cubicBezTo>
                  <a:lnTo>
                    <a:pt x="0" y="107542"/>
                  </a:lnTo>
                  <a:cubicBezTo>
                    <a:pt x="0" y="79020"/>
                    <a:pt x="11330" y="51666"/>
                    <a:pt x="31498" y="31498"/>
                  </a:cubicBezTo>
                  <a:cubicBezTo>
                    <a:pt x="51666" y="11330"/>
                    <a:pt x="79020" y="0"/>
                    <a:pt x="107542" y="0"/>
                  </a:cubicBezTo>
                  <a:close/>
                </a:path>
              </a:pathLst>
            </a:custGeom>
            <a:grpFill/>
          </p:spPr>
          <p:txBody>
            <a:bodyPr/>
            <a:lstStyle/>
            <a:p>
              <a:endParaRPr lang="en-BD">
                <a:highlight>
                  <a:srgbClr val="FFFF00"/>
                </a:highlight>
              </a:endParaRPr>
            </a:p>
          </p:txBody>
        </p:sp>
        <p:sp>
          <p:nvSpPr>
            <p:cNvPr id="26" name="TextBox 26">
              <a:extLst>
                <a:ext uri="{FF2B5EF4-FFF2-40B4-BE49-F238E27FC236}">
                  <a16:creationId xmlns:a16="http://schemas.microsoft.com/office/drawing/2014/main" id="{B0B3F5FE-9330-C318-901C-F871FA394651}"/>
                </a:ext>
              </a:extLst>
            </p:cNvPr>
            <p:cNvSpPr txBox="1"/>
            <p:nvPr/>
          </p:nvSpPr>
          <p:spPr>
            <a:xfrm>
              <a:off x="0" y="-38100"/>
              <a:ext cx="959862" cy="948941"/>
            </a:xfrm>
            <a:prstGeom prst="rect">
              <a:avLst/>
            </a:prstGeom>
            <a:grpFill/>
          </p:spPr>
          <p:txBody>
            <a:bodyPr lIns="50800" tIns="50800" rIns="50800" bIns="50800" rtlCol="0" anchor="ctr"/>
            <a:lstStyle/>
            <a:p>
              <a:pPr algn="ctr">
                <a:lnSpc>
                  <a:spcPts val="2659"/>
                </a:lnSpc>
              </a:pPr>
              <a:endParaRPr>
                <a:highlight>
                  <a:srgbClr val="FFFF00"/>
                </a:highlight>
              </a:endParaRPr>
            </a:p>
          </p:txBody>
        </p:sp>
      </p:grpSp>
      <p:grpSp>
        <p:nvGrpSpPr>
          <p:cNvPr id="27" name="Group 27">
            <a:extLst>
              <a:ext uri="{FF2B5EF4-FFF2-40B4-BE49-F238E27FC236}">
                <a16:creationId xmlns:a16="http://schemas.microsoft.com/office/drawing/2014/main" id="{A86738A9-EB46-EF82-8799-E4F00700CA81}"/>
              </a:ext>
            </a:extLst>
          </p:cNvPr>
          <p:cNvGrpSpPr/>
          <p:nvPr/>
        </p:nvGrpSpPr>
        <p:grpSpPr>
          <a:xfrm>
            <a:off x="9871540" y="3936692"/>
            <a:ext cx="1492058" cy="1379833"/>
            <a:chOff x="0" y="0"/>
            <a:chExt cx="959862" cy="910841"/>
          </a:xfrm>
          <a:solidFill>
            <a:srgbClr val="FFC000"/>
          </a:solidFill>
        </p:grpSpPr>
        <p:sp>
          <p:nvSpPr>
            <p:cNvPr id="28" name="Freeform 28">
              <a:extLst>
                <a:ext uri="{FF2B5EF4-FFF2-40B4-BE49-F238E27FC236}">
                  <a16:creationId xmlns:a16="http://schemas.microsoft.com/office/drawing/2014/main" id="{E25FEC03-2415-6A9E-517D-23D5AEA4E5BE}"/>
                </a:ext>
              </a:extLst>
            </p:cNvPr>
            <p:cNvSpPr/>
            <p:nvPr/>
          </p:nvSpPr>
          <p:spPr>
            <a:xfrm>
              <a:off x="0" y="0"/>
              <a:ext cx="959862" cy="910841"/>
            </a:xfrm>
            <a:custGeom>
              <a:avLst/>
              <a:gdLst/>
              <a:ahLst/>
              <a:cxnLst/>
              <a:rect l="l" t="t" r="r" b="b"/>
              <a:pathLst>
                <a:path w="959862" h="910841">
                  <a:moveTo>
                    <a:pt x="107542" y="0"/>
                  </a:moveTo>
                  <a:lnTo>
                    <a:pt x="852319" y="0"/>
                  </a:lnTo>
                  <a:cubicBezTo>
                    <a:pt x="880841" y="0"/>
                    <a:pt x="908195" y="11330"/>
                    <a:pt x="928363" y="31498"/>
                  </a:cubicBezTo>
                  <a:cubicBezTo>
                    <a:pt x="948531" y="51666"/>
                    <a:pt x="959862" y="79020"/>
                    <a:pt x="959862" y="107542"/>
                  </a:cubicBezTo>
                  <a:lnTo>
                    <a:pt x="959862" y="803299"/>
                  </a:lnTo>
                  <a:cubicBezTo>
                    <a:pt x="959862" y="862693"/>
                    <a:pt x="911713" y="910841"/>
                    <a:pt x="852319" y="910841"/>
                  </a:cubicBezTo>
                  <a:lnTo>
                    <a:pt x="107542" y="910841"/>
                  </a:lnTo>
                  <a:cubicBezTo>
                    <a:pt x="48148" y="910841"/>
                    <a:pt x="0" y="862693"/>
                    <a:pt x="0" y="803299"/>
                  </a:cubicBezTo>
                  <a:lnTo>
                    <a:pt x="0" y="107542"/>
                  </a:lnTo>
                  <a:cubicBezTo>
                    <a:pt x="0" y="79020"/>
                    <a:pt x="11330" y="51666"/>
                    <a:pt x="31498" y="31498"/>
                  </a:cubicBezTo>
                  <a:cubicBezTo>
                    <a:pt x="51666" y="11330"/>
                    <a:pt x="79020" y="0"/>
                    <a:pt x="107542" y="0"/>
                  </a:cubicBezTo>
                  <a:close/>
                </a:path>
              </a:pathLst>
            </a:custGeom>
            <a:grpFill/>
          </p:spPr>
          <p:txBody>
            <a:bodyPr/>
            <a:lstStyle/>
            <a:p>
              <a:endParaRPr lang="en-BD"/>
            </a:p>
          </p:txBody>
        </p:sp>
        <p:sp>
          <p:nvSpPr>
            <p:cNvPr id="29" name="TextBox 29">
              <a:extLst>
                <a:ext uri="{FF2B5EF4-FFF2-40B4-BE49-F238E27FC236}">
                  <a16:creationId xmlns:a16="http://schemas.microsoft.com/office/drawing/2014/main" id="{5CDA00A4-EB0D-C67D-005A-1F57C6DFCA28}"/>
                </a:ext>
              </a:extLst>
            </p:cNvPr>
            <p:cNvSpPr txBox="1"/>
            <p:nvPr/>
          </p:nvSpPr>
          <p:spPr>
            <a:xfrm>
              <a:off x="0" y="-38100"/>
              <a:ext cx="959862" cy="948941"/>
            </a:xfrm>
            <a:prstGeom prst="rect">
              <a:avLst/>
            </a:prstGeom>
            <a:grpFill/>
          </p:spPr>
          <p:txBody>
            <a:bodyPr lIns="50800" tIns="50800" rIns="50800" bIns="50800" rtlCol="0" anchor="ctr"/>
            <a:lstStyle/>
            <a:p>
              <a:pPr algn="ctr">
                <a:lnSpc>
                  <a:spcPts val="2659"/>
                </a:lnSpc>
              </a:pPr>
              <a:endParaRPr/>
            </a:p>
          </p:txBody>
        </p:sp>
      </p:grpSp>
      <p:sp>
        <p:nvSpPr>
          <p:cNvPr id="31" name="TextBox 31">
            <a:extLst>
              <a:ext uri="{FF2B5EF4-FFF2-40B4-BE49-F238E27FC236}">
                <a16:creationId xmlns:a16="http://schemas.microsoft.com/office/drawing/2014/main" id="{9DA55CB4-6BD8-75B0-6A0A-B21982AB3590}"/>
              </a:ext>
            </a:extLst>
          </p:cNvPr>
          <p:cNvSpPr txBox="1"/>
          <p:nvPr/>
        </p:nvSpPr>
        <p:spPr>
          <a:xfrm>
            <a:off x="1576182" y="453352"/>
            <a:ext cx="15135635" cy="1036396"/>
          </a:xfrm>
          <a:prstGeom prst="rect">
            <a:avLst/>
          </a:prstGeom>
        </p:spPr>
        <p:txBody>
          <a:bodyPr lIns="0" tIns="0" rIns="0" bIns="0" rtlCol="0" anchor="t">
            <a:spAutoFit/>
          </a:bodyPr>
          <a:lstStyle/>
          <a:p>
            <a:pPr>
              <a:lnSpc>
                <a:spcPts val="8500"/>
              </a:lnSpc>
              <a:spcBef>
                <a:spcPct val="0"/>
              </a:spcBef>
            </a:pPr>
            <a:r>
              <a:rPr lang="en-US" sz="6071" dirty="0">
                <a:solidFill>
                  <a:srgbClr val="FFFFFF"/>
                </a:solidFill>
                <a:latin typeface="Canva Sans Bold" panose="020B0604020202020204" charset="0"/>
                <a:ea typeface="Century Gothic Paneuropean Bold"/>
                <a:cs typeface="Century Gothic Paneuropean Bold"/>
                <a:sym typeface="Century Gothic Paneuropean Bold"/>
              </a:rPr>
              <a:t>Expected Synergies </a:t>
            </a:r>
          </a:p>
        </p:txBody>
      </p:sp>
      <p:sp>
        <p:nvSpPr>
          <p:cNvPr id="32" name="TextBox 32">
            <a:extLst>
              <a:ext uri="{FF2B5EF4-FFF2-40B4-BE49-F238E27FC236}">
                <a16:creationId xmlns:a16="http://schemas.microsoft.com/office/drawing/2014/main" id="{6088CEAA-D51D-355C-7C8A-F0DE77C5BA5D}"/>
              </a:ext>
            </a:extLst>
          </p:cNvPr>
          <p:cNvSpPr txBox="1"/>
          <p:nvPr/>
        </p:nvSpPr>
        <p:spPr>
          <a:xfrm>
            <a:off x="11648741" y="2015569"/>
            <a:ext cx="5610559" cy="828817"/>
          </a:xfrm>
          <a:prstGeom prst="rect">
            <a:avLst/>
          </a:prstGeom>
        </p:spPr>
        <p:txBody>
          <a:bodyPr lIns="0" tIns="0" rIns="0" bIns="0" rtlCol="0" anchor="t">
            <a:spAutoFit/>
          </a:bodyPr>
          <a:lstStyle/>
          <a:p>
            <a:pPr algn="l">
              <a:lnSpc>
                <a:spcPts val="2239"/>
              </a:lnSpc>
            </a:pPr>
            <a:r>
              <a:rPr lang="en-US" dirty="0">
                <a:solidFill>
                  <a:srgbClr val="FFFFFF"/>
                </a:solidFill>
                <a:latin typeface="Open Sans"/>
                <a:ea typeface="Open Sans"/>
                <a:cs typeface="Open Sans"/>
                <a:sym typeface="Open Sans"/>
              </a:rPr>
              <a:t>Strategically, Lockheed would dominate propulsion, reduce R&amp;D cycles, and with compounded growth, even the space sector</a:t>
            </a:r>
          </a:p>
        </p:txBody>
      </p:sp>
      <p:sp>
        <p:nvSpPr>
          <p:cNvPr id="33" name="TextBox 33">
            <a:extLst>
              <a:ext uri="{FF2B5EF4-FFF2-40B4-BE49-F238E27FC236}">
                <a16:creationId xmlns:a16="http://schemas.microsoft.com/office/drawing/2014/main" id="{8564866D-FECD-E2CA-9D7F-5554E775616E}"/>
              </a:ext>
            </a:extLst>
          </p:cNvPr>
          <p:cNvSpPr txBox="1"/>
          <p:nvPr/>
        </p:nvSpPr>
        <p:spPr>
          <a:xfrm>
            <a:off x="11648741" y="4007716"/>
            <a:ext cx="5610559" cy="829714"/>
          </a:xfrm>
          <a:prstGeom prst="rect">
            <a:avLst/>
          </a:prstGeom>
        </p:spPr>
        <p:txBody>
          <a:bodyPr lIns="0" tIns="0" rIns="0" bIns="0" rtlCol="0" anchor="t">
            <a:spAutoFit/>
          </a:bodyPr>
          <a:lstStyle/>
          <a:p>
            <a:pPr algn="l">
              <a:lnSpc>
                <a:spcPts val="2239"/>
              </a:lnSpc>
            </a:pPr>
            <a:r>
              <a:rPr lang="en-US" b="0" dirty="0">
                <a:solidFill>
                  <a:srgbClr val="F8FAFF"/>
                </a:solidFill>
                <a:effectLst/>
                <a:latin typeface="Open Sans" panose="020B0606030504020204" pitchFamily="34" charset="0"/>
                <a:ea typeface="Open Sans" panose="020B0606030504020204" pitchFamily="34" charset="0"/>
                <a:cs typeface="Open Sans" panose="020B0606030504020204" pitchFamily="34" charset="0"/>
              </a:rPr>
              <a:t>Streamlined production, improved quality control, and reduced supply chain risks through vertical integration of Aerojet’s manufacturing processes.</a:t>
            </a:r>
            <a:endParaRPr lang="en-US"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8" name="TextBox 38">
            <a:extLst>
              <a:ext uri="{FF2B5EF4-FFF2-40B4-BE49-F238E27FC236}">
                <a16:creationId xmlns:a16="http://schemas.microsoft.com/office/drawing/2014/main" id="{19BAF5F4-EE7E-3847-0D59-6F60DBA3A9E0}"/>
              </a:ext>
            </a:extLst>
          </p:cNvPr>
          <p:cNvSpPr txBox="1"/>
          <p:nvPr/>
        </p:nvSpPr>
        <p:spPr>
          <a:xfrm>
            <a:off x="2972198" y="2015569"/>
            <a:ext cx="5610559" cy="828817"/>
          </a:xfrm>
          <a:prstGeom prst="rect">
            <a:avLst/>
          </a:prstGeom>
        </p:spPr>
        <p:txBody>
          <a:bodyPr lIns="0" tIns="0" rIns="0" bIns="0" rtlCol="0" anchor="t">
            <a:spAutoFit/>
          </a:bodyPr>
          <a:lstStyle/>
          <a:p>
            <a:pPr algn="l">
              <a:lnSpc>
                <a:spcPts val="2239"/>
              </a:lnSpc>
            </a:pPr>
            <a:r>
              <a:rPr lang="en-US" dirty="0">
                <a:solidFill>
                  <a:srgbClr val="FFFFFF"/>
                </a:solidFill>
                <a:latin typeface="Open Sans"/>
                <a:ea typeface="Open Sans"/>
                <a:cs typeface="Open Sans"/>
                <a:sym typeface="Open Sans"/>
              </a:rPr>
              <a:t>The Lockheed-Aerojet merger promised cost efficiencies, supply chain control, and procurement savings of $400-$500M annually.</a:t>
            </a:r>
          </a:p>
        </p:txBody>
      </p:sp>
      <p:sp>
        <p:nvSpPr>
          <p:cNvPr id="39" name="TextBox 39">
            <a:extLst>
              <a:ext uri="{FF2B5EF4-FFF2-40B4-BE49-F238E27FC236}">
                <a16:creationId xmlns:a16="http://schemas.microsoft.com/office/drawing/2014/main" id="{C5F2D49F-4F14-4839-B26E-5B1B17BCCCAA}"/>
              </a:ext>
            </a:extLst>
          </p:cNvPr>
          <p:cNvSpPr txBox="1"/>
          <p:nvPr/>
        </p:nvSpPr>
        <p:spPr>
          <a:xfrm>
            <a:off x="1194998" y="2162358"/>
            <a:ext cx="1411627" cy="694614"/>
          </a:xfrm>
          <a:prstGeom prst="rect">
            <a:avLst/>
          </a:prstGeom>
        </p:spPr>
        <p:txBody>
          <a:bodyPr lIns="0" tIns="0" rIns="0" bIns="0" rtlCol="0" anchor="t">
            <a:spAutoFit/>
          </a:bodyPr>
          <a:lstStyle/>
          <a:p>
            <a:pPr algn="ctr">
              <a:lnSpc>
                <a:spcPts val="2800"/>
              </a:lnSpc>
            </a:pPr>
            <a:r>
              <a:rPr lang="en-US" sz="2000" b="1" dirty="0">
                <a:solidFill>
                  <a:srgbClr val="01072A"/>
                </a:solidFill>
                <a:latin typeface="Open Sans Bold"/>
                <a:ea typeface="Open Sans Bold"/>
                <a:cs typeface="Open Sans Bold"/>
                <a:sym typeface="Open Sans Bold"/>
              </a:rPr>
              <a:t>Cost synergies </a:t>
            </a:r>
          </a:p>
        </p:txBody>
      </p:sp>
      <p:sp>
        <p:nvSpPr>
          <p:cNvPr id="40" name="TextBox 40">
            <a:extLst>
              <a:ext uri="{FF2B5EF4-FFF2-40B4-BE49-F238E27FC236}">
                <a16:creationId xmlns:a16="http://schemas.microsoft.com/office/drawing/2014/main" id="{BF355920-9F07-FAD3-E351-A22847DCEF74}"/>
              </a:ext>
            </a:extLst>
          </p:cNvPr>
          <p:cNvSpPr txBox="1"/>
          <p:nvPr/>
        </p:nvSpPr>
        <p:spPr>
          <a:xfrm>
            <a:off x="2972198" y="4007716"/>
            <a:ext cx="5610559" cy="1117614"/>
          </a:xfrm>
          <a:prstGeom prst="rect">
            <a:avLst/>
          </a:prstGeom>
        </p:spPr>
        <p:txBody>
          <a:bodyPr lIns="0" tIns="0" rIns="0" bIns="0" rtlCol="0" anchor="t">
            <a:spAutoFit/>
          </a:bodyPr>
          <a:lstStyle/>
          <a:p>
            <a:pPr algn="l">
              <a:lnSpc>
                <a:spcPts val="2239"/>
              </a:lnSpc>
            </a:pPr>
            <a:r>
              <a:rPr lang="en-US" dirty="0">
                <a:solidFill>
                  <a:srgbClr val="FFFFFF"/>
                </a:solidFill>
                <a:latin typeface="Open Sans"/>
                <a:ea typeface="Open Sans"/>
                <a:cs typeface="Open Sans"/>
                <a:sym typeface="Open Sans"/>
              </a:rPr>
              <a:t>Revenue synergies included securing Pentagon/NASA contracts, expanding hyper sonics, and enhancing pricing power, boosting revenue by $2-4B.</a:t>
            </a:r>
          </a:p>
        </p:txBody>
      </p:sp>
      <p:sp>
        <p:nvSpPr>
          <p:cNvPr id="41" name="TextBox 41">
            <a:extLst>
              <a:ext uri="{FF2B5EF4-FFF2-40B4-BE49-F238E27FC236}">
                <a16:creationId xmlns:a16="http://schemas.microsoft.com/office/drawing/2014/main" id="{BE45FB51-505D-CE3F-6310-2C734844900E}"/>
              </a:ext>
            </a:extLst>
          </p:cNvPr>
          <p:cNvSpPr txBox="1"/>
          <p:nvPr/>
        </p:nvSpPr>
        <p:spPr>
          <a:xfrm>
            <a:off x="1157955" y="4249651"/>
            <a:ext cx="1566143" cy="668837"/>
          </a:xfrm>
          <a:prstGeom prst="rect">
            <a:avLst/>
          </a:prstGeom>
        </p:spPr>
        <p:txBody>
          <a:bodyPr lIns="0" tIns="0" rIns="0" bIns="0" rtlCol="0" anchor="t">
            <a:spAutoFit/>
          </a:bodyPr>
          <a:lstStyle/>
          <a:p>
            <a:pPr algn="ctr">
              <a:lnSpc>
                <a:spcPts val="2659"/>
              </a:lnSpc>
              <a:spcBef>
                <a:spcPct val="0"/>
              </a:spcBef>
            </a:pPr>
            <a:r>
              <a:rPr lang="en-US" sz="1899" b="1" dirty="0">
                <a:solidFill>
                  <a:srgbClr val="01072A"/>
                </a:solidFill>
                <a:latin typeface="Open Sans Bold"/>
                <a:ea typeface="Open Sans Bold"/>
                <a:cs typeface="Open Sans Bold"/>
                <a:sym typeface="Open Sans Bold"/>
              </a:rPr>
              <a:t>Revenue Synergies </a:t>
            </a:r>
          </a:p>
        </p:txBody>
      </p:sp>
      <p:sp>
        <p:nvSpPr>
          <p:cNvPr id="42" name="TextBox 42">
            <a:extLst>
              <a:ext uri="{FF2B5EF4-FFF2-40B4-BE49-F238E27FC236}">
                <a16:creationId xmlns:a16="http://schemas.microsoft.com/office/drawing/2014/main" id="{AD7751A8-812A-D2D5-6987-21ACCA2F054A}"/>
              </a:ext>
            </a:extLst>
          </p:cNvPr>
          <p:cNvSpPr txBox="1"/>
          <p:nvPr/>
        </p:nvSpPr>
        <p:spPr>
          <a:xfrm>
            <a:off x="9911756" y="2171883"/>
            <a:ext cx="1411627" cy="668837"/>
          </a:xfrm>
          <a:prstGeom prst="rect">
            <a:avLst/>
          </a:prstGeom>
        </p:spPr>
        <p:txBody>
          <a:bodyPr lIns="0" tIns="0" rIns="0" bIns="0" rtlCol="0" anchor="t">
            <a:spAutoFit/>
          </a:bodyPr>
          <a:lstStyle/>
          <a:p>
            <a:pPr algn="ctr">
              <a:lnSpc>
                <a:spcPts val="2659"/>
              </a:lnSpc>
              <a:spcBef>
                <a:spcPct val="0"/>
              </a:spcBef>
            </a:pPr>
            <a:r>
              <a:rPr lang="en-US" sz="1899" b="1" dirty="0">
                <a:solidFill>
                  <a:srgbClr val="01072A"/>
                </a:solidFill>
                <a:latin typeface="Open Sans Bold"/>
                <a:ea typeface="Open Sans Bold"/>
                <a:cs typeface="Open Sans Bold"/>
                <a:sym typeface="Open Sans Bold"/>
              </a:rPr>
              <a:t>Strategic Synergies </a:t>
            </a:r>
          </a:p>
        </p:txBody>
      </p:sp>
      <p:sp>
        <p:nvSpPr>
          <p:cNvPr id="43" name="TextBox 43">
            <a:extLst>
              <a:ext uri="{FF2B5EF4-FFF2-40B4-BE49-F238E27FC236}">
                <a16:creationId xmlns:a16="http://schemas.microsoft.com/office/drawing/2014/main" id="{5160BD66-4D55-74EC-7365-4BF9D28C7BD5}"/>
              </a:ext>
            </a:extLst>
          </p:cNvPr>
          <p:cNvSpPr txBox="1"/>
          <p:nvPr/>
        </p:nvSpPr>
        <p:spPr>
          <a:xfrm>
            <a:off x="9911756" y="4164029"/>
            <a:ext cx="1411627" cy="668837"/>
          </a:xfrm>
          <a:prstGeom prst="rect">
            <a:avLst/>
          </a:prstGeom>
        </p:spPr>
        <p:txBody>
          <a:bodyPr lIns="0" tIns="0" rIns="0" bIns="0" rtlCol="0" anchor="t">
            <a:spAutoFit/>
          </a:bodyPr>
          <a:lstStyle/>
          <a:p>
            <a:pPr algn="ctr">
              <a:lnSpc>
                <a:spcPts val="2659"/>
              </a:lnSpc>
              <a:spcBef>
                <a:spcPct val="0"/>
              </a:spcBef>
            </a:pPr>
            <a:r>
              <a:rPr lang="en-US" sz="1899" b="1" dirty="0">
                <a:solidFill>
                  <a:srgbClr val="01072A"/>
                </a:solidFill>
                <a:latin typeface="Open Sans Bold"/>
                <a:ea typeface="Open Sans Bold"/>
                <a:cs typeface="Open Sans Bold"/>
                <a:sym typeface="Open Sans Bold"/>
              </a:rPr>
              <a:t>Operation Synergies </a:t>
            </a:r>
          </a:p>
        </p:txBody>
      </p:sp>
      <p:pic>
        <p:nvPicPr>
          <p:cNvPr id="1028" name="Picture 4" descr="Output image">
            <a:extLst>
              <a:ext uri="{FF2B5EF4-FFF2-40B4-BE49-F238E27FC236}">
                <a16:creationId xmlns:a16="http://schemas.microsoft.com/office/drawing/2014/main" id="{CA11B965-8A54-14AA-806C-FABEE2CBC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276" y="5835096"/>
            <a:ext cx="8724292" cy="4089443"/>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6">
            <a:extLst>
              <a:ext uri="{FF2B5EF4-FFF2-40B4-BE49-F238E27FC236}">
                <a16:creationId xmlns:a16="http://schemas.microsoft.com/office/drawing/2014/main" id="{99C30BBF-56E8-90FD-42B9-7DC657F6B6FC}"/>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4" name="TextBox 53">
            <a:extLst>
              <a:ext uri="{FF2B5EF4-FFF2-40B4-BE49-F238E27FC236}">
                <a16:creationId xmlns:a16="http://schemas.microsoft.com/office/drawing/2014/main" id="{15E8C297-00F7-24B5-D8D1-911734186009}"/>
              </a:ext>
            </a:extLst>
          </p:cNvPr>
          <p:cNvSpPr txBox="1"/>
          <p:nvPr/>
        </p:nvSpPr>
        <p:spPr>
          <a:xfrm>
            <a:off x="3792574" y="5408989"/>
            <a:ext cx="2896062" cy="369332"/>
          </a:xfrm>
          <a:prstGeom prst="rect">
            <a:avLst/>
          </a:prstGeom>
          <a:noFill/>
        </p:spPr>
        <p:txBody>
          <a:bodyPr wrap="square" rtlCol="0">
            <a:spAutoFit/>
          </a:bodyPr>
          <a:lstStyle/>
          <a:p>
            <a:r>
              <a:rPr lang="en-US" b="1" i="1" dirty="0">
                <a:solidFill>
                  <a:schemeClr val="bg1"/>
                </a:solidFill>
              </a:rPr>
              <a:t>Pricing Power for Lockheed</a:t>
            </a:r>
            <a:endParaRPr lang="en-IN" b="1" i="1" dirty="0">
              <a:solidFill>
                <a:schemeClr val="bg1"/>
              </a:solidFill>
            </a:endParaRPr>
          </a:p>
        </p:txBody>
      </p:sp>
      <p:pic>
        <p:nvPicPr>
          <p:cNvPr id="37" name="Picture 36">
            <a:extLst>
              <a:ext uri="{FF2B5EF4-FFF2-40B4-BE49-F238E27FC236}">
                <a16:creationId xmlns:a16="http://schemas.microsoft.com/office/drawing/2014/main" id="{CBF141C4-BD90-86A8-959B-5AB18B9B53C3}"/>
              </a:ext>
            </a:extLst>
          </p:cNvPr>
          <p:cNvPicPr>
            <a:picLocks noChangeAspect="1"/>
          </p:cNvPicPr>
          <p:nvPr/>
        </p:nvPicPr>
        <p:blipFill>
          <a:blip r:embed="rId4"/>
          <a:stretch>
            <a:fillRect/>
          </a:stretch>
        </p:blipFill>
        <p:spPr>
          <a:xfrm>
            <a:off x="1793439" y="5828167"/>
            <a:ext cx="5756568" cy="4327538"/>
          </a:xfrm>
          <a:prstGeom prst="rect">
            <a:avLst/>
          </a:prstGeom>
        </p:spPr>
      </p:pic>
    </p:spTree>
    <p:extLst>
      <p:ext uri="{BB962C8B-B14F-4D97-AF65-F5344CB8AC3E}">
        <p14:creationId xmlns:p14="http://schemas.microsoft.com/office/powerpoint/2010/main" val="3351431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072A"/>
        </a:solidFill>
        <a:effectLst/>
      </p:bgPr>
    </p:bg>
    <p:spTree>
      <p:nvGrpSpPr>
        <p:cNvPr id="1" name=""/>
        <p:cNvGrpSpPr/>
        <p:nvPr/>
      </p:nvGrpSpPr>
      <p:grpSpPr>
        <a:xfrm>
          <a:off x="0" y="0"/>
          <a:ext cx="0" cy="0"/>
          <a:chOff x="0" y="0"/>
          <a:chExt cx="0" cy="0"/>
        </a:xfrm>
      </p:grpSpPr>
      <p:grpSp>
        <p:nvGrpSpPr>
          <p:cNvPr id="2" name="Group 2"/>
          <p:cNvGrpSpPr/>
          <p:nvPr/>
        </p:nvGrpSpPr>
        <p:grpSpPr>
          <a:xfrm>
            <a:off x="17923161" y="8528621"/>
            <a:ext cx="729679" cy="72967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187782" y="4247377"/>
            <a:ext cx="902541" cy="90254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txBody>
            <a:bodyPr/>
            <a:lstStyle/>
            <a:p>
              <a:endParaRPr lang="en-BD"/>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14" name="Group 14"/>
          <p:cNvGrpSpPr/>
          <p:nvPr/>
        </p:nvGrpSpPr>
        <p:grpSpPr>
          <a:xfrm>
            <a:off x="13634036" y="3284841"/>
            <a:ext cx="996968" cy="99696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txBody>
            <a:bodyPr/>
            <a:lstStyle/>
            <a:p>
              <a:endParaRPr lang="en-BD"/>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17" name="AutoShape 17"/>
          <p:cNvSpPr/>
          <p:nvPr/>
        </p:nvSpPr>
        <p:spPr>
          <a:xfrm flipV="1">
            <a:off x="5013819" y="3667978"/>
            <a:ext cx="2352590" cy="1012329"/>
          </a:xfrm>
          <a:prstGeom prst="line">
            <a:avLst/>
          </a:prstGeom>
          <a:ln w="28575" cap="flat">
            <a:gradFill>
              <a:gsLst>
                <a:gs pos="0">
                  <a:srgbClr val="0097B2">
                    <a:alpha val="100000"/>
                  </a:srgbClr>
                </a:gs>
                <a:gs pos="100000">
                  <a:srgbClr val="7ED957">
                    <a:alpha val="100000"/>
                  </a:srgbClr>
                </a:gs>
              </a:gsLst>
              <a:lin ang="0"/>
            </a:gradFill>
            <a:prstDash val="solid"/>
            <a:headEnd type="oval" w="lg" len="lg"/>
            <a:tailEnd type="oval" w="lg" len="lg"/>
          </a:ln>
        </p:spPr>
        <p:txBody>
          <a:bodyPr/>
          <a:lstStyle/>
          <a:p>
            <a:endParaRPr lang="en-BD"/>
          </a:p>
        </p:txBody>
      </p:sp>
      <p:sp>
        <p:nvSpPr>
          <p:cNvPr id="18" name="AutoShape 18"/>
          <p:cNvSpPr/>
          <p:nvPr/>
        </p:nvSpPr>
        <p:spPr>
          <a:xfrm flipH="1" flipV="1">
            <a:off x="2173463" y="3702534"/>
            <a:ext cx="2014319" cy="996113"/>
          </a:xfrm>
          <a:prstGeom prst="line">
            <a:avLst/>
          </a:prstGeom>
          <a:ln w="28575" cap="flat">
            <a:gradFill>
              <a:gsLst>
                <a:gs pos="0">
                  <a:srgbClr val="0CC0DF">
                    <a:alpha val="100000"/>
                  </a:srgbClr>
                </a:gs>
                <a:gs pos="100000">
                  <a:srgbClr val="FFDE59">
                    <a:alpha val="100000"/>
                  </a:srgbClr>
                </a:gs>
              </a:gsLst>
              <a:lin ang="0"/>
            </a:gradFill>
            <a:prstDash val="solid"/>
            <a:headEnd type="oval" w="lg" len="lg"/>
            <a:tailEnd type="oval" w="lg" len="lg"/>
          </a:ln>
        </p:spPr>
        <p:txBody>
          <a:bodyPr/>
          <a:lstStyle/>
          <a:p>
            <a:endParaRPr lang="en-BD"/>
          </a:p>
        </p:txBody>
      </p:sp>
      <p:grpSp>
        <p:nvGrpSpPr>
          <p:cNvPr id="19" name="Group 19"/>
          <p:cNvGrpSpPr/>
          <p:nvPr/>
        </p:nvGrpSpPr>
        <p:grpSpPr>
          <a:xfrm>
            <a:off x="1213389" y="3222497"/>
            <a:ext cx="960074" cy="96007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p:spPr>
          <p:txBody>
            <a:bodyPr/>
            <a:lstStyle/>
            <a:p>
              <a:endParaRPr lang="en-BD"/>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22" name="Freeform 22"/>
          <p:cNvSpPr/>
          <p:nvPr/>
        </p:nvSpPr>
        <p:spPr>
          <a:xfrm>
            <a:off x="611738" y="2583009"/>
            <a:ext cx="2067741" cy="2030146"/>
          </a:xfrm>
          <a:custGeom>
            <a:avLst/>
            <a:gdLst/>
            <a:ahLst/>
            <a:cxnLst/>
            <a:rect l="l" t="t" r="r" b="b"/>
            <a:pathLst>
              <a:path w="2067741" h="2030146">
                <a:moveTo>
                  <a:pt x="0" y="0"/>
                </a:moveTo>
                <a:lnTo>
                  <a:pt x="2067742" y="0"/>
                </a:lnTo>
                <a:lnTo>
                  <a:pt x="2067742" y="2030146"/>
                </a:lnTo>
                <a:lnTo>
                  <a:pt x="0" y="2030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23" name="TextBox 23"/>
          <p:cNvSpPr txBox="1"/>
          <p:nvPr/>
        </p:nvSpPr>
        <p:spPr>
          <a:xfrm>
            <a:off x="641093" y="707064"/>
            <a:ext cx="5982316" cy="718145"/>
          </a:xfrm>
          <a:prstGeom prst="rect">
            <a:avLst/>
          </a:prstGeom>
        </p:spPr>
        <p:txBody>
          <a:bodyPr lIns="0" tIns="0" rIns="0" bIns="0" rtlCol="0" anchor="t">
            <a:spAutoFit/>
          </a:bodyPr>
          <a:lstStyle/>
          <a:p>
            <a:pPr algn="l">
              <a:lnSpc>
                <a:spcPts val="5599"/>
              </a:lnSpc>
              <a:spcBef>
                <a:spcPct val="0"/>
              </a:spcBef>
            </a:pPr>
            <a:r>
              <a:rPr lang="en-US" sz="5400" b="1" dirty="0">
                <a:solidFill>
                  <a:srgbClr val="FFFFFF"/>
                </a:solidFill>
                <a:latin typeface="Canva Sans Bold" panose="020B0604020202020204" charset="0"/>
                <a:ea typeface="Century Gothic Paneuropean Bold"/>
                <a:cs typeface="Century Gothic Paneuropean Bold"/>
                <a:sym typeface="Century Gothic Paneuropean Bold"/>
              </a:rPr>
              <a:t>Timeline</a:t>
            </a:r>
          </a:p>
        </p:txBody>
      </p:sp>
      <p:sp>
        <p:nvSpPr>
          <p:cNvPr id="24" name="TextBox 24"/>
          <p:cNvSpPr txBox="1"/>
          <p:nvPr/>
        </p:nvSpPr>
        <p:spPr>
          <a:xfrm>
            <a:off x="12807308" y="5448122"/>
            <a:ext cx="2611094" cy="1727201"/>
          </a:xfrm>
          <a:prstGeom prst="rect">
            <a:avLst/>
          </a:prstGeom>
        </p:spPr>
        <p:txBody>
          <a:bodyPr lIns="0" tIns="0" rIns="0" bIns="0" rtlCol="0" anchor="t">
            <a:spAutoFit/>
          </a:bodyPr>
          <a:lstStyle/>
          <a:p>
            <a:pPr algn="ctr">
              <a:lnSpc>
                <a:spcPts val="3499"/>
              </a:lnSpc>
            </a:pPr>
            <a:endParaRPr/>
          </a:p>
          <a:p>
            <a:pPr algn="ctr">
              <a:lnSpc>
                <a:spcPts val="3499"/>
              </a:lnSpc>
            </a:pPr>
            <a:r>
              <a:rPr lang="en-US" sz="2499">
                <a:solidFill>
                  <a:srgbClr val="FFFFFF"/>
                </a:solidFill>
                <a:latin typeface="Montserrat"/>
                <a:ea typeface="Montserrat"/>
                <a:cs typeface="Montserrat"/>
                <a:sym typeface="Montserrat"/>
              </a:rPr>
              <a:t>Feb 2022 Deal terminated</a:t>
            </a:r>
          </a:p>
          <a:p>
            <a:pPr algn="ctr">
              <a:lnSpc>
                <a:spcPts val="3499"/>
              </a:lnSpc>
            </a:pPr>
            <a:endParaRPr lang="en-US" sz="2499">
              <a:solidFill>
                <a:srgbClr val="FFFFFF"/>
              </a:solidFill>
              <a:latin typeface="Montserrat"/>
              <a:ea typeface="Montserrat"/>
              <a:cs typeface="Montserrat"/>
              <a:sym typeface="Montserrat"/>
            </a:endParaRPr>
          </a:p>
        </p:txBody>
      </p:sp>
      <p:sp>
        <p:nvSpPr>
          <p:cNvPr id="25" name="TextBox 25"/>
          <p:cNvSpPr txBox="1"/>
          <p:nvPr/>
        </p:nvSpPr>
        <p:spPr>
          <a:xfrm>
            <a:off x="12457721" y="5037573"/>
            <a:ext cx="3386468" cy="430929"/>
          </a:xfrm>
          <a:prstGeom prst="rect">
            <a:avLst/>
          </a:prstGeom>
        </p:spPr>
        <p:txBody>
          <a:bodyPr lIns="0" tIns="0" rIns="0" bIns="0" rtlCol="0" anchor="t">
            <a:spAutoFit/>
          </a:bodyPr>
          <a:lstStyle/>
          <a:p>
            <a:pPr algn="ctr">
              <a:lnSpc>
                <a:spcPts val="3548"/>
              </a:lnSpc>
            </a:pPr>
            <a:r>
              <a:rPr lang="en-US" sz="2534" b="1">
                <a:solidFill>
                  <a:srgbClr val="FFFFFF"/>
                </a:solidFill>
                <a:latin typeface="Montserrat Bold"/>
                <a:ea typeface="Montserrat Bold"/>
                <a:cs typeface="Montserrat Bold"/>
                <a:sym typeface="Montserrat Bold"/>
              </a:rPr>
              <a:t>Termination </a:t>
            </a:r>
          </a:p>
        </p:txBody>
      </p:sp>
      <p:sp>
        <p:nvSpPr>
          <p:cNvPr id="26" name="TextBox 26"/>
          <p:cNvSpPr txBox="1"/>
          <p:nvPr/>
        </p:nvSpPr>
        <p:spPr>
          <a:xfrm>
            <a:off x="4111278" y="4418735"/>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2021</a:t>
            </a:r>
          </a:p>
        </p:txBody>
      </p:sp>
      <p:sp>
        <p:nvSpPr>
          <p:cNvPr id="27" name="TextBox 27"/>
          <p:cNvSpPr txBox="1"/>
          <p:nvPr/>
        </p:nvSpPr>
        <p:spPr>
          <a:xfrm>
            <a:off x="13699685" y="3454040"/>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2022</a:t>
            </a:r>
          </a:p>
        </p:txBody>
      </p:sp>
      <p:sp>
        <p:nvSpPr>
          <p:cNvPr id="28" name="TextBox 28"/>
          <p:cNvSpPr txBox="1"/>
          <p:nvPr/>
        </p:nvSpPr>
        <p:spPr>
          <a:xfrm>
            <a:off x="3357893" y="6729122"/>
            <a:ext cx="2611094" cy="2491741"/>
          </a:xfrm>
          <a:prstGeom prst="rect">
            <a:avLst/>
          </a:prstGeom>
        </p:spPr>
        <p:txBody>
          <a:bodyPr lIns="0" tIns="0" rIns="0" bIns="0" rtlCol="0" anchor="t">
            <a:spAutoFit/>
          </a:bodyPr>
          <a:lstStyle/>
          <a:p>
            <a:pPr algn="ctr">
              <a:lnSpc>
                <a:spcPts val="3359"/>
              </a:lnSpc>
            </a:pPr>
            <a:r>
              <a:rPr lang="en-US" sz="2399">
                <a:solidFill>
                  <a:srgbClr val="FFFFFF"/>
                </a:solidFill>
                <a:latin typeface="Montserrat"/>
                <a:ea typeface="Montserrat"/>
                <a:cs typeface="Montserrat"/>
                <a:sym typeface="Montserrat"/>
              </a:rPr>
              <a:t>January 2021 First Information Request</a:t>
            </a:r>
          </a:p>
          <a:p>
            <a:pPr algn="ctr">
              <a:lnSpc>
                <a:spcPts val="3359"/>
              </a:lnSpc>
            </a:pPr>
            <a:r>
              <a:rPr lang="en-US" sz="2399">
                <a:solidFill>
                  <a:srgbClr val="FFFFFF"/>
                </a:solidFill>
                <a:latin typeface="Montserrat"/>
                <a:ea typeface="Montserrat"/>
                <a:cs typeface="Montserrat"/>
                <a:sym typeface="Montserrat"/>
              </a:rPr>
              <a:t>Feb 2021 Second request by FTC</a:t>
            </a:r>
          </a:p>
          <a:p>
            <a:pPr algn="ctr">
              <a:lnSpc>
                <a:spcPts val="3359"/>
              </a:lnSpc>
            </a:pPr>
            <a:endParaRPr lang="en-US" sz="2399">
              <a:solidFill>
                <a:srgbClr val="FFFFFF"/>
              </a:solidFill>
              <a:latin typeface="Montserrat"/>
              <a:ea typeface="Montserrat"/>
              <a:cs typeface="Montserrat"/>
              <a:sym typeface="Montserrat"/>
            </a:endParaRPr>
          </a:p>
        </p:txBody>
      </p:sp>
      <p:sp>
        <p:nvSpPr>
          <p:cNvPr id="29" name="TextBox 29"/>
          <p:cNvSpPr txBox="1"/>
          <p:nvPr/>
        </p:nvSpPr>
        <p:spPr>
          <a:xfrm>
            <a:off x="2970206" y="5767333"/>
            <a:ext cx="3386468" cy="914164"/>
          </a:xfrm>
          <a:prstGeom prst="rect">
            <a:avLst/>
          </a:prstGeom>
        </p:spPr>
        <p:txBody>
          <a:bodyPr lIns="0" tIns="0" rIns="0" bIns="0" rtlCol="0" anchor="t">
            <a:spAutoFit/>
          </a:bodyPr>
          <a:lstStyle/>
          <a:p>
            <a:pPr algn="ctr">
              <a:lnSpc>
                <a:spcPts val="3687"/>
              </a:lnSpc>
            </a:pPr>
            <a:r>
              <a:rPr lang="en-US" sz="2634" b="1">
                <a:solidFill>
                  <a:srgbClr val="FFFFFF"/>
                </a:solidFill>
                <a:latin typeface="Montserrat Bold"/>
                <a:ea typeface="Montserrat Bold"/>
                <a:cs typeface="Montserrat Bold"/>
                <a:sym typeface="Montserrat Bold"/>
              </a:rPr>
              <a:t>Information Request</a:t>
            </a:r>
          </a:p>
        </p:txBody>
      </p:sp>
      <p:sp>
        <p:nvSpPr>
          <p:cNvPr id="30" name="TextBox 30"/>
          <p:cNvSpPr txBox="1"/>
          <p:nvPr/>
        </p:nvSpPr>
        <p:spPr>
          <a:xfrm>
            <a:off x="1238892" y="3413098"/>
            <a:ext cx="902541" cy="471805"/>
          </a:xfrm>
          <a:prstGeom prst="rect">
            <a:avLst/>
          </a:prstGeom>
        </p:spPr>
        <p:txBody>
          <a:bodyPr lIns="0" tIns="0" rIns="0" bIns="0" rtlCol="0" anchor="t">
            <a:spAutoFit/>
          </a:bodyPr>
          <a:lstStyle/>
          <a:p>
            <a:pPr algn="ctr">
              <a:lnSpc>
                <a:spcPts val="3919"/>
              </a:lnSpc>
            </a:pPr>
            <a:r>
              <a:rPr lang="en-US" sz="2799" b="1">
                <a:solidFill>
                  <a:srgbClr val="010F1F"/>
                </a:solidFill>
                <a:latin typeface="Montserrat Bold"/>
                <a:ea typeface="Montserrat Bold"/>
                <a:cs typeface="Montserrat Bold"/>
                <a:sym typeface="Montserrat Bold"/>
              </a:rPr>
              <a:t>2020</a:t>
            </a:r>
          </a:p>
        </p:txBody>
      </p:sp>
      <p:sp>
        <p:nvSpPr>
          <p:cNvPr id="31" name="TextBox 31"/>
          <p:cNvSpPr txBox="1"/>
          <p:nvPr/>
        </p:nvSpPr>
        <p:spPr>
          <a:xfrm>
            <a:off x="359112" y="5238750"/>
            <a:ext cx="2611094" cy="2072641"/>
          </a:xfrm>
          <a:prstGeom prst="rect">
            <a:avLst/>
          </a:prstGeom>
        </p:spPr>
        <p:txBody>
          <a:bodyPr lIns="0" tIns="0" rIns="0" bIns="0" rtlCol="0" anchor="t">
            <a:spAutoFit/>
          </a:bodyPr>
          <a:lstStyle/>
          <a:p>
            <a:pPr algn="ctr">
              <a:lnSpc>
                <a:spcPts val="3359"/>
              </a:lnSpc>
            </a:pPr>
            <a:r>
              <a:rPr lang="en-US" sz="2399">
                <a:solidFill>
                  <a:srgbClr val="FFFFFF"/>
                </a:solidFill>
                <a:latin typeface="Montserrat"/>
                <a:ea typeface="Montserrat"/>
                <a:cs typeface="Montserrat"/>
                <a:sym typeface="Montserrat"/>
              </a:rPr>
              <a:t>December 2020. Total Transaction value $4.4 billion </a:t>
            </a:r>
          </a:p>
          <a:p>
            <a:pPr algn="ctr">
              <a:lnSpc>
                <a:spcPts val="3359"/>
              </a:lnSpc>
            </a:pPr>
            <a:endParaRPr lang="en-US" sz="2399">
              <a:solidFill>
                <a:srgbClr val="FFFFFF"/>
              </a:solidFill>
              <a:latin typeface="Montserrat"/>
              <a:ea typeface="Montserrat"/>
              <a:cs typeface="Montserrat"/>
              <a:sym typeface="Montserrat"/>
            </a:endParaRPr>
          </a:p>
        </p:txBody>
      </p:sp>
      <p:sp>
        <p:nvSpPr>
          <p:cNvPr id="32" name="TextBox 32"/>
          <p:cNvSpPr txBox="1"/>
          <p:nvPr/>
        </p:nvSpPr>
        <p:spPr>
          <a:xfrm>
            <a:off x="-28575" y="4565530"/>
            <a:ext cx="3386468" cy="447439"/>
          </a:xfrm>
          <a:prstGeom prst="rect">
            <a:avLst/>
          </a:prstGeom>
        </p:spPr>
        <p:txBody>
          <a:bodyPr lIns="0" tIns="0" rIns="0" bIns="0" rtlCol="0" anchor="t">
            <a:spAutoFit/>
          </a:bodyPr>
          <a:lstStyle/>
          <a:p>
            <a:pPr algn="ctr">
              <a:lnSpc>
                <a:spcPts val="3687"/>
              </a:lnSpc>
            </a:pPr>
            <a:r>
              <a:rPr lang="en-US" sz="2634" b="1">
                <a:solidFill>
                  <a:srgbClr val="FFFFFF"/>
                </a:solidFill>
                <a:latin typeface="Montserrat Bold"/>
                <a:ea typeface="Montserrat Bold"/>
                <a:cs typeface="Montserrat Bold"/>
                <a:sym typeface="Montserrat Bold"/>
              </a:rPr>
              <a:t>Deal Announced</a:t>
            </a:r>
          </a:p>
        </p:txBody>
      </p:sp>
      <p:sp>
        <p:nvSpPr>
          <p:cNvPr id="33" name="Freeform 33"/>
          <p:cNvSpPr/>
          <p:nvPr/>
        </p:nvSpPr>
        <p:spPr>
          <a:xfrm>
            <a:off x="3600994" y="3702534"/>
            <a:ext cx="2067741" cy="2030146"/>
          </a:xfrm>
          <a:custGeom>
            <a:avLst/>
            <a:gdLst/>
            <a:ahLst/>
            <a:cxnLst/>
            <a:rect l="l" t="t" r="r" b="b"/>
            <a:pathLst>
              <a:path w="2067741" h="2030146">
                <a:moveTo>
                  <a:pt x="0" y="0"/>
                </a:moveTo>
                <a:lnTo>
                  <a:pt x="2067742" y="0"/>
                </a:lnTo>
                <a:lnTo>
                  <a:pt x="2067742" y="2030146"/>
                </a:lnTo>
                <a:lnTo>
                  <a:pt x="0" y="2030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34" name="Freeform 34"/>
          <p:cNvSpPr/>
          <p:nvPr/>
        </p:nvSpPr>
        <p:spPr>
          <a:xfrm>
            <a:off x="13098034" y="2700539"/>
            <a:ext cx="2067741" cy="2030146"/>
          </a:xfrm>
          <a:custGeom>
            <a:avLst/>
            <a:gdLst/>
            <a:ahLst/>
            <a:cxnLst/>
            <a:rect l="l" t="t" r="r" b="b"/>
            <a:pathLst>
              <a:path w="2067741" h="2030146">
                <a:moveTo>
                  <a:pt x="0" y="0"/>
                </a:moveTo>
                <a:lnTo>
                  <a:pt x="2067742" y="0"/>
                </a:lnTo>
                <a:lnTo>
                  <a:pt x="2067742" y="2030146"/>
                </a:lnTo>
                <a:lnTo>
                  <a:pt x="0" y="2030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grpSp>
        <p:nvGrpSpPr>
          <p:cNvPr id="35" name="Group 35"/>
          <p:cNvGrpSpPr/>
          <p:nvPr/>
        </p:nvGrpSpPr>
        <p:grpSpPr>
          <a:xfrm>
            <a:off x="7366409" y="3216708"/>
            <a:ext cx="902541" cy="902541"/>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txBody>
            <a:bodyPr/>
            <a:lstStyle/>
            <a:p>
              <a:endParaRPr lang="en-BD"/>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38" name="AutoShape 38"/>
          <p:cNvSpPr/>
          <p:nvPr/>
        </p:nvSpPr>
        <p:spPr>
          <a:xfrm>
            <a:off x="8321015" y="3667978"/>
            <a:ext cx="2350648" cy="1014469"/>
          </a:xfrm>
          <a:prstGeom prst="line">
            <a:avLst/>
          </a:prstGeom>
          <a:ln w="28575" cap="flat">
            <a:gradFill>
              <a:gsLst>
                <a:gs pos="0">
                  <a:srgbClr val="0097B2">
                    <a:alpha val="100000"/>
                  </a:srgbClr>
                </a:gs>
                <a:gs pos="100000">
                  <a:srgbClr val="7ED957">
                    <a:alpha val="100000"/>
                  </a:srgbClr>
                </a:gs>
              </a:gsLst>
              <a:lin ang="0"/>
            </a:gradFill>
            <a:prstDash val="solid"/>
            <a:headEnd type="oval" w="lg" len="lg"/>
            <a:tailEnd type="oval" w="lg" len="lg"/>
          </a:ln>
        </p:spPr>
        <p:txBody>
          <a:bodyPr/>
          <a:lstStyle/>
          <a:p>
            <a:endParaRPr lang="en-BD"/>
          </a:p>
        </p:txBody>
      </p:sp>
      <p:sp>
        <p:nvSpPr>
          <p:cNvPr id="39" name="TextBox 39"/>
          <p:cNvSpPr txBox="1"/>
          <p:nvPr/>
        </p:nvSpPr>
        <p:spPr>
          <a:xfrm>
            <a:off x="7418475" y="3388066"/>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2021</a:t>
            </a:r>
          </a:p>
        </p:txBody>
      </p:sp>
      <p:sp>
        <p:nvSpPr>
          <p:cNvPr id="40" name="TextBox 40"/>
          <p:cNvSpPr txBox="1"/>
          <p:nvPr/>
        </p:nvSpPr>
        <p:spPr>
          <a:xfrm>
            <a:off x="6612036" y="5594407"/>
            <a:ext cx="2611094" cy="2910841"/>
          </a:xfrm>
          <a:prstGeom prst="rect">
            <a:avLst/>
          </a:prstGeom>
        </p:spPr>
        <p:txBody>
          <a:bodyPr lIns="0" tIns="0" rIns="0" bIns="0" rtlCol="0" anchor="t">
            <a:spAutoFit/>
          </a:bodyPr>
          <a:lstStyle/>
          <a:p>
            <a:pPr algn="ctr">
              <a:lnSpc>
                <a:spcPts val="3359"/>
              </a:lnSpc>
            </a:pPr>
            <a:r>
              <a:rPr lang="en-US" sz="2399">
                <a:solidFill>
                  <a:srgbClr val="FFFFFF"/>
                </a:solidFill>
                <a:latin typeface="Montserrat"/>
                <a:ea typeface="Montserrat"/>
                <a:cs typeface="Montserrat"/>
                <a:sym typeface="Montserrat"/>
              </a:rPr>
              <a:t>July 2021, Senator Elizabeth Warren asks FTC to have a more stringent walkthrough.</a:t>
            </a:r>
          </a:p>
        </p:txBody>
      </p:sp>
      <p:sp>
        <p:nvSpPr>
          <p:cNvPr id="41" name="TextBox 41"/>
          <p:cNvSpPr txBox="1"/>
          <p:nvPr/>
        </p:nvSpPr>
        <p:spPr>
          <a:xfrm>
            <a:off x="6224349" y="4829411"/>
            <a:ext cx="3386468" cy="447439"/>
          </a:xfrm>
          <a:prstGeom prst="rect">
            <a:avLst/>
          </a:prstGeom>
        </p:spPr>
        <p:txBody>
          <a:bodyPr lIns="0" tIns="0" rIns="0" bIns="0" rtlCol="0" anchor="t">
            <a:spAutoFit/>
          </a:bodyPr>
          <a:lstStyle/>
          <a:p>
            <a:pPr algn="ctr">
              <a:lnSpc>
                <a:spcPts val="3687"/>
              </a:lnSpc>
            </a:pPr>
            <a:r>
              <a:rPr lang="en-US" sz="2634" b="1">
                <a:solidFill>
                  <a:srgbClr val="FFFFFF"/>
                </a:solidFill>
                <a:latin typeface="Montserrat Bold"/>
                <a:ea typeface="Montserrat Bold"/>
                <a:cs typeface="Montserrat Bold"/>
                <a:sym typeface="Montserrat Bold"/>
              </a:rPr>
              <a:t>Senator Report</a:t>
            </a:r>
          </a:p>
        </p:txBody>
      </p:sp>
      <p:sp>
        <p:nvSpPr>
          <p:cNvPr id="42" name="Freeform 42"/>
          <p:cNvSpPr/>
          <p:nvPr/>
        </p:nvSpPr>
        <p:spPr>
          <a:xfrm>
            <a:off x="6855137" y="2671865"/>
            <a:ext cx="2067741" cy="2030146"/>
          </a:xfrm>
          <a:custGeom>
            <a:avLst/>
            <a:gdLst/>
            <a:ahLst/>
            <a:cxnLst/>
            <a:rect l="l" t="t" r="r" b="b"/>
            <a:pathLst>
              <a:path w="2067741" h="2030146">
                <a:moveTo>
                  <a:pt x="0" y="0"/>
                </a:moveTo>
                <a:lnTo>
                  <a:pt x="2067741" y="0"/>
                </a:lnTo>
                <a:lnTo>
                  <a:pt x="2067741" y="2030146"/>
                </a:lnTo>
                <a:lnTo>
                  <a:pt x="0" y="2030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grpSp>
        <p:nvGrpSpPr>
          <p:cNvPr id="43" name="Group 43"/>
          <p:cNvGrpSpPr/>
          <p:nvPr/>
        </p:nvGrpSpPr>
        <p:grpSpPr>
          <a:xfrm>
            <a:off x="10671664" y="4183963"/>
            <a:ext cx="996968" cy="996968"/>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txBody>
            <a:bodyPr/>
            <a:lstStyle/>
            <a:p>
              <a:endParaRPr lang="en-BD"/>
            </a:p>
          </p:txBody>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46" name="TextBox 46"/>
          <p:cNvSpPr txBox="1"/>
          <p:nvPr/>
        </p:nvSpPr>
        <p:spPr>
          <a:xfrm>
            <a:off x="9918278" y="6397221"/>
            <a:ext cx="2611094" cy="3479801"/>
          </a:xfrm>
          <a:prstGeom prst="rect">
            <a:avLst/>
          </a:prstGeom>
        </p:spPr>
        <p:txBody>
          <a:bodyPr lIns="0" tIns="0" rIns="0" bIns="0" rtlCol="0" anchor="t">
            <a:spAutoFit/>
          </a:bodyPr>
          <a:lstStyle/>
          <a:p>
            <a:pPr algn="ctr">
              <a:lnSpc>
                <a:spcPts val="3499"/>
              </a:lnSpc>
            </a:pPr>
            <a:r>
              <a:rPr lang="en-US" sz="2499">
                <a:solidFill>
                  <a:srgbClr val="FFFFFF"/>
                </a:solidFill>
                <a:latin typeface="Montserrat"/>
                <a:ea typeface="Montserrat"/>
                <a:cs typeface="Montserrat"/>
                <a:sym typeface="Montserrat"/>
              </a:rPr>
              <a:t>January 2022 FTC Sues citing portection of last independet propulsion system</a:t>
            </a:r>
          </a:p>
          <a:p>
            <a:pPr algn="ctr">
              <a:lnSpc>
                <a:spcPts val="3499"/>
              </a:lnSpc>
            </a:pPr>
            <a:endParaRPr lang="en-US" sz="2499">
              <a:solidFill>
                <a:srgbClr val="FFFFFF"/>
              </a:solidFill>
              <a:latin typeface="Montserrat"/>
              <a:ea typeface="Montserrat"/>
              <a:cs typeface="Montserrat"/>
              <a:sym typeface="Montserrat"/>
            </a:endParaRPr>
          </a:p>
          <a:p>
            <a:pPr algn="ctr">
              <a:lnSpc>
                <a:spcPts val="3499"/>
              </a:lnSpc>
            </a:pPr>
            <a:endParaRPr lang="en-US" sz="2499">
              <a:solidFill>
                <a:srgbClr val="FFFFFF"/>
              </a:solidFill>
              <a:latin typeface="Montserrat"/>
              <a:ea typeface="Montserrat"/>
              <a:cs typeface="Montserrat"/>
              <a:sym typeface="Montserrat"/>
            </a:endParaRPr>
          </a:p>
        </p:txBody>
      </p:sp>
      <p:sp>
        <p:nvSpPr>
          <p:cNvPr id="47" name="TextBox 47"/>
          <p:cNvSpPr txBox="1"/>
          <p:nvPr/>
        </p:nvSpPr>
        <p:spPr>
          <a:xfrm>
            <a:off x="9568691" y="5786383"/>
            <a:ext cx="3386468" cy="430929"/>
          </a:xfrm>
          <a:prstGeom prst="rect">
            <a:avLst/>
          </a:prstGeom>
        </p:spPr>
        <p:txBody>
          <a:bodyPr lIns="0" tIns="0" rIns="0" bIns="0" rtlCol="0" anchor="t">
            <a:spAutoFit/>
          </a:bodyPr>
          <a:lstStyle/>
          <a:p>
            <a:pPr algn="ctr">
              <a:lnSpc>
                <a:spcPts val="3548"/>
              </a:lnSpc>
            </a:pPr>
            <a:r>
              <a:rPr lang="en-US" sz="2534" b="1">
                <a:solidFill>
                  <a:srgbClr val="FFFFFF"/>
                </a:solidFill>
                <a:latin typeface="Montserrat Bold"/>
                <a:ea typeface="Montserrat Bold"/>
                <a:cs typeface="Montserrat Bold"/>
                <a:sym typeface="Montserrat Bold"/>
              </a:rPr>
              <a:t>Lawsuit</a:t>
            </a:r>
          </a:p>
        </p:txBody>
      </p:sp>
      <p:sp>
        <p:nvSpPr>
          <p:cNvPr id="48" name="TextBox 48"/>
          <p:cNvSpPr txBox="1"/>
          <p:nvPr/>
        </p:nvSpPr>
        <p:spPr>
          <a:xfrm>
            <a:off x="10710378" y="4403139"/>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2022</a:t>
            </a:r>
          </a:p>
        </p:txBody>
      </p:sp>
      <p:sp>
        <p:nvSpPr>
          <p:cNvPr id="49" name="Freeform 49"/>
          <p:cNvSpPr/>
          <p:nvPr/>
        </p:nvSpPr>
        <p:spPr>
          <a:xfrm>
            <a:off x="10209005" y="3649638"/>
            <a:ext cx="2067741" cy="2030146"/>
          </a:xfrm>
          <a:custGeom>
            <a:avLst/>
            <a:gdLst/>
            <a:ahLst/>
            <a:cxnLst/>
            <a:rect l="l" t="t" r="r" b="b"/>
            <a:pathLst>
              <a:path w="2067741" h="2030146">
                <a:moveTo>
                  <a:pt x="0" y="0"/>
                </a:moveTo>
                <a:lnTo>
                  <a:pt x="2067741" y="0"/>
                </a:lnTo>
                <a:lnTo>
                  <a:pt x="2067741" y="2030146"/>
                </a:lnTo>
                <a:lnTo>
                  <a:pt x="0" y="2030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50" name="AutoShape 50"/>
          <p:cNvSpPr/>
          <p:nvPr/>
        </p:nvSpPr>
        <p:spPr>
          <a:xfrm flipV="1">
            <a:off x="11803773" y="3783326"/>
            <a:ext cx="1830263" cy="896981"/>
          </a:xfrm>
          <a:prstGeom prst="line">
            <a:avLst/>
          </a:prstGeom>
          <a:ln w="28575" cap="flat">
            <a:gradFill>
              <a:gsLst>
                <a:gs pos="0">
                  <a:srgbClr val="0097B2">
                    <a:alpha val="100000"/>
                  </a:srgbClr>
                </a:gs>
                <a:gs pos="100000">
                  <a:srgbClr val="7ED957">
                    <a:alpha val="100000"/>
                  </a:srgbClr>
                </a:gs>
              </a:gsLst>
              <a:lin ang="0"/>
            </a:gradFill>
            <a:prstDash val="solid"/>
            <a:headEnd type="oval" w="lg" len="lg"/>
            <a:tailEnd type="oval" w="lg" len="lg"/>
          </a:ln>
        </p:spPr>
        <p:txBody>
          <a:bodyPr/>
          <a:lstStyle/>
          <a:p>
            <a:endParaRPr lang="en-BD"/>
          </a:p>
        </p:txBody>
      </p:sp>
      <p:grpSp>
        <p:nvGrpSpPr>
          <p:cNvPr id="51" name="Group 51"/>
          <p:cNvGrpSpPr/>
          <p:nvPr/>
        </p:nvGrpSpPr>
        <p:grpSpPr>
          <a:xfrm>
            <a:off x="16400456" y="4447888"/>
            <a:ext cx="996968" cy="996968"/>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txBody>
            <a:bodyPr/>
            <a:lstStyle/>
            <a:p>
              <a:endParaRPr lang="en-BD"/>
            </a:p>
          </p:txBody>
        </p:sp>
        <p:sp>
          <p:nvSpPr>
            <p:cNvPr id="53" name="TextBox 53"/>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54" name="TextBox 54"/>
          <p:cNvSpPr txBox="1"/>
          <p:nvPr/>
        </p:nvSpPr>
        <p:spPr>
          <a:xfrm>
            <a:off x="15573727" y="6611168"/>
            <a:ext cx="2611094" cy="2165351"/>
          </a:xfrm>
          <a:prstGeom prst="rect">
            <a:avLst/>
          </a:prstGeom>
        </p:spPr>
        <p:txBody>
          <a:bodyPr lIns="0" tIns="0" rIns="0" bIns="0" rtlCol="0" anchor="t">
            <a:spAutoFit/>
          </a:bodyPr>
          <a:lstStyle/>
          <a:p>
            <a:pPr algn="ctr">
              <a:lnSpc>
                <a:spcPts val="3499"/>
              </a:lnSpc>
            </a:pPr>
            <a:r>
              <a:rPr lang="en-US" sz="2499">
                <a:solidFill>
                  <a:srgbClr val="FFFFFF"/>
                </a:solidFill>
                <a:latin typeface="Montserrat"/>
                <a:ea typeface="Montserrat"/>
                <a:cs typeface="Montserrat"/>
                <a:sym typeface="Montserrat"/>
              </a:rPr>
              <a:t>July 2022, Board of directors sue each other. Schism due to failed merger  </a:t>
            </a:r>
          </a:p>
        </p:txBody>
      </p:sp>
      <p:sp>
        <p:nvSpPr>
          <p:cNvPr id="55" name="TextBox 55"/>
          <p:cNvSpPr txBox="1"/>
          <p:nvPr/>
        </p:nvSpPr>
        <p:spPr>
          <a:xfrm>
            <a:off x="15224140" y="6200619"/>
            <a:ext cx="3386468" cy="430929"/>
          </a:xfrm>
          <a:prstGeom prst="rect">
            <a:avLst/>
          </a:prstGeom>
        </p:spPr>
        <p:txBody>
          <a:bodyPr lIns="0" tIns="0" rIns="0" bIns="0" rtlCol="0" anchor="t">
            <a:spAutoFit/>
          </a:bodyPr>
          <a:lstStyle/>
          <a:p>
            <a:pPr algn="ctr">
              <a:lnSpc>
                <a:spcPts val="3548"/>
              </a:lnSpc>
            </a:pPr>
            <a:r>
              <a:rPr lang="en-US" sz="2534" b="1">
                <a:solidFill>
                  <a:srgbClr val="FFFFFF"/>
                </a:solidFill>
                <a:latin typeface="Montserrat Bold"/>
                <a:ea typeface="Montserrat Bold"/>
                <a:cs typeface="Montserrat Bold"/>
                <a:sym typeface="Montserrat Bold"/>
              </a:rPr>
              <a:t>Fallout</a:t>
            </a:r>
          </a:p>
        </p:txBody>
      </p:sp>
      <p:sp>
        <p:nvSpPr>
          <p:cNvPr id="56" name="TextBox 56"/>
          <p:cNvSpPr txBox="1"/>
          <p:nvPr/>
        </p:nvSpPr>
        <p:spPr>
          <a:xfrm>
            <a:off x="16466104" y="4617086"/>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2022</a:t>
            </a:r>
          </a:p>
        </p:txBody>
      </p:sp>
      <p:sp>
        <p:nvSpPr>
          <p:cNvPr id="57" name="Freeform 57"/>
          <p:cNvSpPr/>
          <p:nvPr/>
        </p:nvSpPr>
        <p:spPr>
          <a:xfrm>
            <a:off x="15864454" y="3863585"/>
            <a:ext cx="2067741" cy="2030146"/>
          </a:xfrm>
          <a:custGeom>
            <a:avLst/>
            <a:gdLst/>
            <a:ahLst/>
            <a:cxnLst/>
            <a:rect l="l" t="t" r="r" b="b"/>
            <a:pathLst>
              <a:path w="2067741" h="2030146">
                <a:moveTo>
                  <a:pt x="0" y="0"/>
                </a:moveTo>
                <a:lnTo>
                  <a:pt x="2067741" y="0"/>
                </a:lnTo>
                <a:lnTo>
                  <a:pt x="2067741" y="2030146"/>
                </a:lnTo>
                <a:lnTo>
                  <a:pt x="0" y="2030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D"/>
          </a:p>
        </p:txBody>
      </p:sp>
      <p:sp>
        <p:nvSpPr>
          <p:cNvPr id="58" name="AutoShape 58"/>
          <p:cNvSpPr/>
          <p:nvPr/>
        </p:nvSpPr>
        <p:spPr>
          <a:xfrm>
            <a:off x="14721845" y="3783326"/>
            <a:ext cx="1678611" cy="1163046"/>
          </a:xfrm>
          <a:prstGeom prst="line">
            <a:avLst/>
          </a:prstGeom>
          <a:ln w="28575" cap="flat">
            <a:gradFill>
              <a:gsLst>
                <a:gs pos="0">
                  <a:srgbClr val="0097B2">
                    <a:alpha val="100000"/>
                  </a:srgbClr>
                </a:gs>
                <a:gs pos="100000">
                  <a:srgbClr val="7ED957">
                    <a:alpha val="100000"/>
                  </a:srgbClr>
                </a:gs>
              </a:gsLst>
              <a:lin ang="0"/>
            </a:gradFill>
            <a:prstDash val="solid"/>
            <a:headEnd type="oval" w="lg" len="lg"/>
            <a:tailEnd type="oval" w="lg" len="lg"/>
          </a:ln>
        </p:spPr>
        <p:txBody>
          <a:bodyPr/>
          <a:lstStyle/>
          <a:p>
            <a:endParaRPr lang="en-BD"/>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BD"/>
          </a:p>
        </p:txBody>
      </p:sp>
      <p:grpSp>
        <p:nvGrpSpPr>
          <p:cNvPr id="3" name="Group 3"/>
          <p:cNvGrpSpPr/>
          <p:nvPr/>
        </p:nvGrpSpPr>
        <p:grpSpPr>
          <a:xfrm>
            <a:off x="17923160" y="7763031"/>
            <a:ext cx="729679" cy="7296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076548" y="2528611"/>
            <a:ext cx="2093148" cy="2435664"/>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DA334D"/>
            </a:solidFill>
          </p:spPr>
          <p:txBody>
            <a:bodyPr/>
            <a:lstStyle/>
            <a:p>
              <a:endParaRPr lang="en-BD"/>
            </a:p>
          </p:txBody>
        </p:sp>
        <p:sp>
          <p:nvSpPr>
            <p:cNvPr id="8" name="TextBox 8"/>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677248" y="2528611"/>
            <a:ext cx="2093148" cy="2435664"/>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0681F"/>
            </a:solidFill>
          </p:spPr>
          <p:txBody>
            <a:bodyPr/>
            <a:lstStyle/>
            <a:p>
              <a:endParaRPr lang="en-BD"/>
            </a:p>
          </p:txBody>
        </p:sp>
        <p:sp>
          <p:nvSpPr>
            <p:cNvPr id="11" name="TextBox 11"/>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3321595" y="2528611"/>
            <a:ext cx="2093148" cy="2435664"/>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EAE00"/>
            </a:solidFill>
          </p:spPr>
          <p:txBody>
            <a:bodyPr/>
            <a:lstStyle/>
            <a:p>
              <a:endParaRPr lang="en-BD"/>
            </a:p>
          </p:txBody>
        </p:sp>
        <p:sp>
          <p:nvSpPr>
            <p:cNvPr id="14" name="TextBox 14"/>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5655938" y="291985"/>
            <a:ext cx="1309269" cy="2951220"/>
          </a:xfrm>
          <a:custGeom>
            <a:avLst/>
            <a:gdLst/>
            <a:ahLst/>
            <a:cxnLst/>
            <a:rect l="l" t="t" r="r" b="b"/>
            <a:pathLst>
              <a:path w="1309269" h="2951220">
                <a:moveTo>
                  <a:pt x="0" y="0"/>
                </a:moveTo>
                <a:lnTo>
                  <a:pt x="1309269" y="0"/>
                </a:lnTo>
                <a:lnTo>
                  <a:pt x="1309269" y="2951220"/>
                </a:lnTo>
                <a:lnTo>
                  <a:pt x="0" y="29512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D"/>
          </a:p>
        </p:txBody>
      </p:sp>
      <p:sp>
        <p:nvSpPr>
          <p:cNvPr id="16" name="TextBox 16"/>
          <p:cNvSpPr txBox="1"/>
          <p:nvPr/>
        </p:nvSpPr>
        <p:spPr>
          <a:xfrm>
            <a:off x="1170393" y="730214"/>
            <a:ext cx="15794813" cy="1036396"/>
          </a:xfrm>
          <a:prstGeom prst="rect">
            <a:avLst/>
          </a:prstGeom>
        </p:spPr>
        <p:txBody>
          <a:bodyPr lIns="0" tIns="0" rIns="0" bIns="0" rtlCol="0" anchor="t">
            <a:spAutoFit/>
          </a:bodyPr>
          <a:lstStyle/>
          <a:p>
            <a:pPr algn="ctr">
              <a:lnSpc>
                <a:spcPts val="8500"/>
              </a:lnSpc>
              <a:spcBef>
                <a:spcPct val="0"/>
              </a:spcBef>
            </a:pPr>
            <a:r>
              <a:rPr lang="en-US" sz="6071" b="1" dirty="0">
                <a:solidFill>
                  <a:srgbClr val="FFFFFF"/>
                </a:solidFill>
                <a:latin typeface="Canva Sans Bold" panose="020B0604020202020204" charset="0"/>
                <a:ea typeface="Century Gothic Paneuropean Bold"/>
                <a:cs typeface="Century Gothic Paneuropean Bold"/>
                <a:sym typeface="Century Gothic Paneuropean Bold"/>
              </a:rPr>
              <a:t>Key Merger &amp; Acquisition Conflicts </a:t>
            </a:r>
          </a:p>
        </p:txBody>
      </p:sp>
      <p:sp>
        <p:nvSpPr>
          <p:cNvPr id="17" name="TextBox 17"/>
          <p:cNvSpPr txBox="1"/>
          <p:nvPr/>
        </p:nvSpPr>
        <p:spPr>
          <a:xfrm>
            <a:off x="228600" y="5114925"/>
            <a:ext cx="5215721" cy="2183130"/>
          </a:xfrm>
          <a:prstGeom prst="rect">
            <a:avLst/>
          </a:prstGeom>
        </p:spPr>
        <p:txBody>
          <a:bodyPr lIns="0" tIns="0" rIns="0" bIns="0" rtlCol="0" anchor="t">
            <a:spAutoFit/>
          </a:bodyPr>
          <a:lstStyle/>
          <a:p>
            <a:pPr algn="ctr">
              <a:lnSpc>
                <a:spcPts val="2520"/>
              </a:lnSpc>
            </a:pPr>
            <a:r>
              <a:rPr lang="en-US" sz="1800">
                <a:solidFill>
                  <a:srgbClr val="FFFFFF"/>
                </a:solidFill>
                <a:latin typeface="Open Sans"/>
                <a:ea typeface="Open Sans"/>
                <a:cs typeface="Open Sans"/>
                <a:sym typeface="Open Sans"/>
              </a:rPr>
              <a:t>The FTC argues that this acquisition would significantly reduce competition, handing over keys to critical defense infrastructure and unmitigated control over supply chain ultimately leading to monopoly pricing and a hit on innovation. </a:t>
            </a:r>
          </a:p>
          <a:p>
            <a:pPr algn="ctr">
              <a:lnSpc>
                <a:spcPts val="2520"/>
              </a:lnSpc>
              <a:spcBef>
                <a:spcPct val="0"/>
              </a:spcBef>
            </a:pPr>
            <a:endParaRPr lang="en-US" sz="1800">
              <a:solidFill>
                <a:srgbClr val="FFFFFF"/>
              </a:solidFill>
              <a:latin typeface="Open Sans"/>
              <a:ea typeface="Open Sans"/>
              <a:cs typeface="Open Sans"/>
              <a:sym typeface="Open Sans"/>
            </a:endParaRPr>
          </a:p>
        </p:txBody>
      </p:sp>
      <p:sp>
        <p:nvSpPr>
          <p:cNvPr id="18" name="TextBox 18"/>
          <p:cNvSpPr txBox="1"/>
          <p:nvPr/>
        </p:nvSpPr>
        <p:spPr>
          <a:xfrm>
            <a:off x="2036309" y="3195580"/>
            <a:ext cx="2173627" cy="1054100"/>
          </a:xfrm>
          <a:prstGeom prst="rect">
            <a:avLst/>
          </a:prstGeom>
        </p:spPr>
        <p:txBody>
          <a:bodyPr lIns="0" tIns="0" rIns="0" bIns="0" rtlCol="0" anchor="t">
            <a:spAutoFit/>
          </a:bodyPr>
          <a:lstStyle/>
          <a:p>
            <a:pPr algn="ctr">
              <a:lnSpc>
                <a:spcPts val="2800"/>
              </a:lnSpc>
              <a:spcBef>
                <a:spcPct val="0"/>
              </a:spcBef>
            </a:pPr>
            <a:r>
              <a:rPr lang="en-US" sz="2000" b="1">
                <a:solidFill>
                  <a:srgbClr val="01072A"/>
                </a:solidFill>
                <a:latin typeface="Open Sans Bold"/>
                <a:ea typeface="Open Sans Bold"/>
                <a:cs typeface="Open Sans Bold"/>
                <a:sym typeface="Open Sans Bold"/>
              </a:rPr>
              <a:t>ANTITRUST &amp; MARKET CONTROL</a:t>
            </a:r>
          </a:p>
        </p:txBody>
      </p:sp>
      <p:sp>
        <p:nvSpPr>
          <p:cNvPr id="19" name="TextBox 19"/>
          <p:cNvSpPr txBox="1"/>
          <p:nvPr/>
        </p:nvSpPr>
        <p:spPr>
          <a:xfrm>
            <a:off x="5876925" y="5124450"/>
            <a:ext cx="5215721" cy="1868805"/>
          </a:xfrm>
          <a:prstGeom prst="rect">
            <a:avLst/>
          </a:prstGeom>
        </p:spPr>
        <p:txBody>
          <a:bodyPr lIns="0" tIns="0" rIns="0" bIns="0" rtlCol="0" anchor="t">
            <a:spAutoFit/>
          </a:bodyPr>
          <a:lstStyle/>
          <a:p>
            <a:pPr algn="ctr">
              <a:lnSpc>
                <a:spcPts val="2520"/>
              </a:lnSpc>
            </a:pPr>
            <a:r>
              <a:rPr lang="en-US" sz="1800" dirty="0">
                <a:solidFill>
                  <a:srgbClr val="FFFFFF"/>
                </a:solidFill>
                <a:latin typeface="Open Sans"/>
                <a:ea typeface="Open Sans"/>
                <a:cs typeface="Open Sans"/>
                <a:sym typeface="Open Sans"/>
              </a:rPr>
              <a:t>Raytheon, a competitor, actively lobbied against the deal arguing that deal could easily block access to technology, hurting industry-wide competition. This can be seen as a “Target Defense” mechanism. </a:t>
            </a:r>
          </a:p>
          <a:p>
            <a:pPr algn="ctr">
              <a:lnSpc>
                <a:spcPts val="2520"/>
              </a:lnSpc>
              <a:spcBef>
                <a:spcPct val="0"/>
              </a:spcBef>
            </a:pPr>
            <a:endParaRPr lang="en-US" sz="1800" dirty="0">
              <a:solidFill>
                <a:srgbClr val="FFFFFF"/>
              </a:solidFill>
              <a:latin typeface="Open Sans"/>
              <a:ea typeface="Open Sans"/>
              <a:cs typeface="Open Sans"/>
              <a:sym typeface="Open Sans"/>
            </a:endParaRPr>
          </a:p>
        </p:txBody>
      </p:sp>
      <p:sp>
        <p:nvSpPr>
          <p:cNvPr id="20" name="TextBox 20"/>
          <p:cNvSpPr txBox="1"/>
          <p:nvPr/>
        </p:nvSpPr>
        <p:spPr>
          <a:xfrm>
            <a:off x="7637009" y="3195580"/>
            <a:ext cx="2173627" cy="1054100"/>
          </a:xfrm>
          <a:prstGeom prst="rect">
            <a:avLst/>
          </a:prstGeom>
        </p:spPr>
        <p:txBody>
          <a:bodyPr lIns="0" tIns="0" rIns="0" bIns="0" rtlCol="0" anchor="t">
            <a:spAutoFit/>
          </a:bodyPr>
          <a:lstStyle/>
          <a:p>
            <a:pPr algn="ctr">
              <a:lnSpc>
                <a:spcPts val="2800"/>
              </a:lnSpc>
              <a:spcBef>
                <a:spcPct val="0"/>
              </a:spcBef>
            </a:pPr>
            <a:r>
              <a:rPr lang="en-US" sz="2000" b="1">
                <a:solidFill>
                  <a:srgbClr val="01072A"/>
                </a:solidFill>
                <a:latin typeface="Open Sans Bold"/>
                <a:ea typeface="Open Sans Bold"/>
                <a:cs typeface="Open Sans Bold"/>
                <a:sym typeface="Open Sans Bold"/>
              </a:rPr>
              <a:t>Competitor Opposition &amp; Activism </a:t>
            </a:r>
          </a:p>
        </p:txBody>
      </p:sp>
      <p:sp>
        <p:nvSpPr>
          <p:cNvPr id="21" name="TextBox 21"/>
          <p:cNvSpPr txBox="1"/>
          <p:nvPr/>
        </p:nvSpPr>
        <p:spPr>
          <a:xfrm>
            <a:off x="11626046" y="5124450"/>
            <a:ext cx="5215721" cy="1868805"/>
          </a:xfrm>
          <a:prstGeom prst="rect">
            <a:avLst/>
          </a:prstGeom>
        </p:spPr>
        <p:txBody>
          <a:bodyPr lIns="0" tIns="0" rIns="0" bIns="0" rtlCol="0" anchor="t">
            <a:spAutoFit/>
          </a:bodyPr>
          <a:lstStyle/>
          <a:p>
            <a:pPr algn="ctr">
              <a:lnSpc>
                <a:spcPts val="2520"/>
              </a:lnSpc>
            </a:pPr>
            <a:r>
              <a:rPr lang="en-US" sz="1800">
                <a:solidFill>
                  <a:srgbClr val="FFFFFF"/>
                </a:solidFill>
                <a:latin typeface="Open Sans"/>
                <a:ea typeface="Open Sans"/>
                <a:cs typeface="Open Sans"/>
                <a:sym typeface="Open Sans"/>
              </a:rPr>
              <a:t>The Department of Defense also expressed concerns about national security, signaling multi-agency opposition. Separately concerns were raised if minority shareholders were being compromised to reach a deal. </a:t>
            </a:r>
          </a:p>
          <a:p>
            <a:pPr algn="ctr">
              <a:lnSpc>
                <a:spcPts val="2520"/>
              </a:lnSpc>
              <a:spcBef>
                <a:spcPct val="0"/>
              </a:spcBef>
            </a:pPr>
            <a:endParaRPr lang="en-US" sz="1800">
              <a:solidFill>
                <a:srgbClr val="FFFFFF"/>
              </a:solidFill>
              <a:latin typeface="Open Sans"/>
              <a:ea typeface="Open Sans"/>
              <a:cs typeface="Open Sans"/>
              <a:sym typeface="Open Sans"/>
            </a:endParaRPr>
          </a:p>
        </p:txBody>
      </p:sp>
      <p:sp>
        <p:nvSpPr>
          <p:cNvPr id="22" name="TextBox 22"/>
          <p:cNvSpPr txBox="1"/>
          <p:nvPr/>
        </p:nvSpPr>
        <p:spPr>
          <a:xfrm>
            <a:off x="13281355" y="3195580"/>
            <a:ext cx="2173627" cy="1054100"/>
          </a:xfrm>
          <a:prstGeom prst="rect">
            <a:avLst/>
          </a:prstGeom>
        </p:spPr>
        <p:txBody>
          <a:bodyPr lIns="0" tIns="0" rIns="0" bIns="0" rtlCol="0" anchor="t">
            <a:spAutoFit/>
          </a:bodyPr>
          <a:lstStyle/>
          <a:p>
            <a:pPr algn="ctr">
              <a:lnSpc>
                <a:spcPts val="2800"/>
              </a:lnSpc>
            </a:pPr>
            <a:r>
              <a:rPr lang="en-US" sz="2000" b="1">
                <a:solidFill>
                  <a:srgbClr val="01072A"/>
                </a:solidFill>
                <a:latin typeface="Open Sans Bold"/>
                <a:ea typeface="Open Sans Bold"/>
                <a:cs typeface="Open Sans Bold"/>
                <a:sym typeface="Open Sans Bold"/>
              </a:rPr>
              <a:t>DoD &amp; Shareholders</a:t>
            </a:r>
          </a:p>
          <a:p>
            <a:pPr algn="ctr">
              <a:lnSpc>
                <a:spcPts val="2800"/>
              </a:lnSpc>
              <a:spcBef>
                <a:spcPct val="0"/>
              </a:spcBef>
            </a:pPr>
            <a:endParaRPr lang="en-US" sz="2000" b="1">
              <a:solidFill>
                <a:srgbClr val="01072A"/>
              </a:solidFill>
              <a:latin typeface="Open Sans Bold"/>
              <a:ea typeface="Open Sans Bold"/>
              <a:cs typeface="Open Sans Bold"/>
              <a:sym typeface="Open Sans Bold"/>
            </a:endParaRPr>
          </a:p>
        </p:txBody>
      </p:sp>
      <p:sp>
        <p:nvSpPr>
          <p:cNvPr id="23" name="TextBox 23"/>
          <p:cNvSpPr txBox="1"/>
          <p:nvPr/>
        </p:nvSpPr>
        <p:spPr>
          <a:xfrm>
            <a:off x="2104911" y="7726680"/>
            <a:ext cx="13350071" cy="925830"/>
          </a:xfrm>
          <a:prstGeom prst="rect">
            <a:avLst/>
          </a:prstGeom>
        </p:spPr>
        <p:txBody>
          <a:bodyPr lIns="0" tIns="0" rIns="0" bIns="0" rtlCol="0" anchor="t">
            <a:spAutoFit/>
          </a:bodyPr>
          <a:lstStyle/>
          <a:p>
            <a:pPr algn="ctr">
              <a:lnSpc>
                <a:spcPts val="2520"/>
              </a:lnSpc>
            </a:pPr>
            <a:r>
              <a:rPr lang="en-US" sz="1800" i="1">
                <a:solidFill>
                  <a:srgbClr val="FFFFFF"/>
                </a:solidFill>
                <a:latin typeface="Open Sans Italics"/>
                <a:ea typeface="Open Sans Italics"/>
                <a:cs typeface="Open Sans Italics"/>
                <a:sym typeface="Open Sans Italics"/>
              </a:rPr>
              <a:t>"If permitted, the Proposed Acquisition would allow the combined firm to use its control of Aerojet to harm Lockheed’s rivals in ways that would substantially lessen competition in multiple markets for products critical to the national defense.“ - FTC</a:t>
            </a:r>
          </a:p>
          <a:p>
            <a:pPr algn="ctr">
              <a:lnSpc>
                <a:spcPts val="2520"/>
              </a:lnSpc>
              <a:spcBef>
                <a:spcPct val="0"/>
              </a:spcBef>
            </a:pPr>
            <a:endParaRPr lang="en-US" sz="1800" i="1">
              <a:solidFill>
                <a:srgbClr val="FFFFFF"/>
              </a:solidFill>
              <a:latin typeface="Open Sans Italics"/>
              <a:ea typeface="Open Sans Italics"/>
              <a:cs typeface="Open Sans Italics"/>
              <a:sym typeface="Open Sans Italics"/>
            </a:endParaRPr>
          </a:p>
        </p:txBody>
      </p:sp>
      <p:sp>
        <p:nvSpPr>
          <p:cNvPr id="24" name="TextBox 23">
            <a:extLst>
              <a:ext uri="{FF2B5EF4-FFF2-40B4-BE49-F238E27FC236}">
                <a16:creationId xmlns:a16="http://schemas.microsoft.com/office/drawing/2014/main" id="{E4431E68-4BEC-991D-AE0B-F43E734417C1}"/>
              </a:ext>
            </a:extLst>
          </p:cNvPr>
          <p:cNvSpPr txBox="1"/>
          <p:nvPr/>
        </p:nvSpPr>
        <p:spPr>
          <a:xfrm>
            <a:off x="-1" y="9212851"/>
            <a:ext cx="18287999" cy="46358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lnSpc>
                <a:spcPct val="150000"/>
              </a:lnSpc>
            </a:pPr>
            <a:r>
              <a:rPr lang="en-US" sz="1800" b="1" i="1" dirty="0">
                <a:solidFill>
                  <a:srgbClr val="000000">
                    <a:alpha val="96863"/>
                  </a:srgbClr>
                </a:solidFill>
                <a:latin typeface="Canva Sans Bold"/>
                <a:ea typeface="Canva Sans Bold"/>
                <a:cs typeface="Canva Sans Bold"/>
                <a:sym typeface="Canva Sans Bold"/>
              </a:rPr>
              <a:t>Defensive strategies in M&amp;A (Jensen &amp; Ruback, 1983) include rival lobbying and regulatory interventions.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txBody>
          <a:bodyPr/>
          <a:lstStyle/>
          <a:p>
            <a:endParaRPr lang="en-BD"/>
          </a:p>
        </p:txBody>
      </p:sp>
      <p:grpSp>
        <p:nvGrpSpPr>
          <p:cNvPr id="3" name="Group 3"/>
          <p:cNvGrpSpPr/>
          <p:nvPr/>
        </p:nvGrpSpPr>
        <p:grpSpPr>
          <a:xfrm>
            <a:off x="17923161" y="8528621"/>
            <a:ext cx="729679" cy="7296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txBody>
            <a:bodyPr/>
            <a:lstStyle/>
            <a:p>
              <a:endParaRPr lang="en-BD"/>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499388" y="309768"/>
            <a:ext cx="3335634" cy="2359961"/>
          </a:xfrm>
          <a:custGeom>
            <a:avLst/>
            <a:gdLst/>
            <a:ahLst/>
            <a:cxnLst/>
            <a:rect l="l" t="t" r="r" b="b"/>
            <a:pathLst>
              <a:path w="3335634" h="2359961">
                <a:moveTo>
                  <a:pt x="0" y="0"/>
                </a:moveTo>
                <a:lnTo>
                  <a:pt x="3335634" y="0"/>
                </a:lnTo>
                <a:lnTo>
                  <a:pt x="3335634" y="2359961"/>
                </a:lnTo>
                <a:lnTo>
                  <a:pt x="0" y="2359961"/>
                </a:lnTo>
                <a:lnTo>
                  <a:pt x="0" y="0"/>
                </a:lnTo>
                <a:close/>
              </a:path>
            </a:pathLst>
          </a:custGeom>
          <a:blipFill>
            <a:blip r:embed="rId3"/>
            <a:stretch>
              <a:fillRect/>
            </a:stretch>
          </a:blipFill>
        </p:spPr>
        <p:txBody>
          <a:bodyPr/>
          <a:lstStyle/>
          <a:p>
            <a:endParaRPr lang="en-BD"/>
          </a:p>
        </p:txBody>
      </p:sp>
      <p:sp>
        <p:nvSpPr>
          <p:cNvPr id="7" name="Freeform 7"/>
          <p:cNvSpPr/>
          <p:nvPr/>
        </p:nvSpPr>
        <p:spPr>
          <a:xfrm>
            <a:off x="12564657" y="309768"/>
            <a:ext cx="3496225" cy="2163289"/>
          </a:xfrm>
          <a:custGeom>
            <a:avLst/>
            <a:gdLst/>
            <a:ahLst/>
            <a:cxnLst/>
            <a:rect l="l" t="t" r="r" b="b"/>
            <a:pathLst>
              <a:path w="3496225" h="2163289">
                <a:moveTo>
                  <a:pt x="0" y="0"/>
                </a:moveTo>
                <a:lnTo>
                  <a:pt x="3496225" y="0"/>
                </a:lnTo>
                <a:lnTo>
                  <a:pt x="3496225" y="2163289"/>
                </a:lnTo>
                <a:lnTo>
                  <a:pt x="0" y="2163289"/>
                </a:lnTo>
                <a:lnTo>
                  <a:pt x="0" y="0"/>
                </a:lnTo>
                <a:close/>
              </a:path>
            </a:pathLst>
          </a:custGeom>
          <a:blipFill>
            <a:blip r:embed="rId4"/>
            <a:stretch>
              <a:fillRect/>
            </a:stretch>
          </a:blipFill>
        </p:spPr>
        <p:txBody>
          <a:bodyPr/>
          <a:lstStyle/>
          <a:p>
            <a:endParaRPr lang="en-BD"/>
          </a:p>
        </p:txBody>
      </p:sp>
      <p:sp>
        <p:nvSpPr>
          <p:cNvPr id="8" name="TextBox 8"/>
          <p:cNvSpPr txBox="1"/>
          <p:nvPr/>
        </p:nvSpPr>
        <p:spPr>
          <a:xfrm>
            <a:off x="5589993" y="453352"/>
            <a:ext cx="7108013" cy="1036396"/>
          </a:xfrm>
          <a:prstGeom prst="rect">
            <a:avLst/>
          </a:prstGeom>
        </p:spPr>
        <p:txBody>
          <a:bodyPr lIns="0" tIns="0" rIns="0" bIns="0" rtlCol="0" anchor="t">
            <a:spAutoFit/>
          </a:bodyPr>
          <a:lstStyle/>
          <a:p>
            <a:pPr algn="ctr">
              <a:lnSpc>
                <a:spcPts val="8500"/>
              </a:lnSpc>
              <a:spcBef>
                <a:spcPct val="0"/>
              </a:spcBef>
            </a:pPr>
            <a:r>
              <a:rPr lang="en-US" sz="6071" b="1" dirty="0">
                <a:solidFill>
                  <a:srgbClr val="FFFFFF"/>
                </a:solidFill>
                <a:latin typeface="Canva Sans Bold" panose="020B0604020202020204" charset="0"/>
                <a:ea typeface="Century Gothic Paneuropean Bold"/>
                <a:cs typeface="Century Gothic Paneuropean Bold"/>
                <a:sym typeface="Century Gothic Paneuropean Bold"/>
              </a:rPr>
              <a:t>Market Reaction </a:t>
            </a:r>
          </a:p>
        </p:txBody>
      </p:sp>
      <p:grpSp>
        <p:nvGrpSpPr>
          <p:cNvPr id="9" name="Group 9"/>
          <p:cNvGrpSpPr/>
          <p:nvPr/>
        </p:nvGrpSpPr>
        <p:grpSpPr>
          <a:xfrm>
            <a:off x="2319085" y="2428916"/>
            <a:ext cx="6596315" cy="7404732"/>
            <a:chOff x="0" y="-38100"/>
            <a:chExt cx="635000" cy="1363273"/>
          </a:xfrm>
        </p:grpSpPr>
        <p:sp>
          <p:nvSpPr>
            <p:cNvPr id="10" name="Freeform 10"/>
            <p:cNvSpPr/>
            <p:nvPr/>
          </p:nvSpPr>
          <p:spPr>
            <a:xfrm>
              <a:off x="0" y="0"/>
              <a:ext cx="635000" cy="1325173"/>
            </a:xfrm>
            <a:custGeom>
              <a:avLst/>
              <a:gdLst/>
              <a:ahLst/>
              <a:cxnLst/>
              <a:rect l="l" t="t" r="r" b="b"/>
              <a:pathLst>
                <a:path w="635000" h="1325173">
                  <a:moveTo>
                    <a:pt x="635000" y="0"/>
                  </a:moveTo>
                  <a:lnTo>
                    <a:pt x="635000" y="1210873"/>
                  </a:lnTo>
                  <a:lnTo>
                    <a:pt x="317500" y="1325173"/>
                  </a:lnTo>
                  <a:lnTo>
                    <a:pt x="0" y="1210873"/>
                  </a:lnTo>
                  <a:lnTo>
                    <a:pt x="0" y="0"/>
                  </a:lnTo>
                  <a:lnTo>
                    <a:pt x="635000" y="0"/>
                  </a:lnTo>
                  <a:close/>
                </a:path>
              </a:pathLst>
            </a:custGeom>
            <a:gradFill rotWithShape="1">
              <a:gsLst>
                <a:gs pos="0">
                  <a:srgbClr val="0097B2">
                    <a:alpha val="82000"/>
                  </a:srgbClr>
                </a:gs>
                <a:gs pos="100000">
                  <a:srgbClr val="7ED957">
                    <a:alpha val="82000"/>
                  </a:srgbClr>
                </a:gs>
              </a:gsLst>
              <a:lin ang="0"/>
            </a:gradFill>
          </p:spPr>
          <p:txBody>
            <a:bodyPr/>
            <a:lstStyle/>
            <a:p>
              <a:endParaRPr lang="en-BD"/>
            </a:p>
          </p:txBody>
        </p:sp>
        <p:sp>
          <p:nvSpPr>
            <p:cNvPr id="11" name="TextBox 11"/>
            <p:cNvSpPr txBox="1"/>
            <p:nvPr/>
          </p:nvSpPr>
          <p:spPr>
            <a:xfrm>
              <a:off x="24256" y="-38100"/>
              <a:ext cx="578180" cy="1248973"/>
            </a:xfrm>
            <a:prstGeom prst="rect">
              <a:avLst/>
            </a:prstGeom>
          </p:spPr>
          <p:txBody>
            <a:bodyPr lIns="50800" tIns="50800" rIns="50800" bIns="50800" rtlCol="0" anchor="ctr"/>
            <a:lstStyle/>
            <a:p>
              <a:pPr algn="ctr">
                <a:lnSpc>
                  <a:spcPts val="2659"/>
                </a:lnSpc>
              </a:pPr>
              <a:endParaRPr dirty="0"/>
            </a:p>
            <a:p>
              <a:pPr algn="ctr">
                <a:lnSpc>
                  <a:spcPts val="2659"/>
                </a:lnSpc>
              </a:pPr>
              <a:r>
                <a:rPr lang="en-US" sz="3200" b="1" dirty="0">
                  <a:solidFill>
                    <a:srgbClr val="01072A">
                      <a:alpha val="81961"/>
                    </a:srgbClr>
                  </a:solidFill>
                  <a:latin typeface="Canva Sans Bold"/>
                  <a:ea typeface="Canva Sans Bold"/>
                  <a:cs typeface="Canva Sans Bold"/>
                  <a:sym typeface="Canva Sans Bold"/>
                </a:rPr>
                <a:t>Lockheed Martin</a:t>
              </a:r>
            </a:p>
            <a:p>
              <a:pPr marL="342900" indent="-342900" algn="ctr">
                <a:lnSpc>
                  <a:spcPts val="2659"/>
                </a:lnSpc>
                <a:buFont typeface="Arial" panose="020B0604020202020204" pitchFamily="34" charset="0"/>
                <a:buChar char="•"/>
              </a:pPr>
              <a:endParaRPr lang="en-US" sz="1899" b="1" dirty="0">
                <a:solidFill>
                  <a:srgbClr val="01072A">
                    <a:alpha val="81961"/>
                  </a:srgbClr>
                </a:solidFill>
                <a:latin typeface="Canva Sans Bold"/>
                <a:ea typeface="Canva Sans Bold"/>
                <a:cs typeface="Canva Sans Bold"/>
                <a:sym typeface="Canva Sans Bold"/>
              </a:endParaRPr>
            </a:p>
            <a:p>
              <a:pPr marL="342900" indent="-342900" algn="just">
                <a:lnSpc>
                  <a:spcPts val="2659"/>
                </a:lnSpc>
                <a:buFont typeface="Arial" panose="020B0604020202020204" pitchFamily="34" charset="0"/>
                <a:buChar char="•"/>
              </a:pPr>
              <a:r>
                <a:rPr lang="en-US" sz="1899" b="1" dirty="0">
                  <a:solidFill>
                    <a:srgbClr val="01072A">
                      <a:alpha val="81961"/>
                    </a:srgbClr>
                  </a:solidFill>
                  <a:latin typeface="Canva Sans Bold"/>
                  <a:ea typeface="Canva Sans Bold"/>
                  <a:cs typeface="Canva Sans Bold"/>
                  <a:sym typeface="Canva Sans Bold"/>
                </a:rPr>
                <a:t>Share prices pre &amp; post-announcement remained market neutral without any knee-jerk reaction.</a:t>
              </a:r>
            </a:p>
            <a:p>
              <a:pPr algn="just">
                <a:lnSpc>
                  <a:spcPts val="2659"/>
                </a:lnSpc>
              </a:pPr>
              <a:endParaRPr lang="en-US" sz="1899" b="1" dirty="0">
                <a:solidFill>
                  <a:srgbClr val="01072A">
                    <a:alpha val="81961"/>
                  </a:srgbClr>
                </a:solidFill>
                <a:latin typeface="Canva Sans Bold"/>
                <a:ea typeface="Canva Sans Bold"/>
                <a:cs typeface="Canva Sans Bold"/>
                <a:sym typeface="Canva Sans Bold"/>
              </a:endParaRPr>
            </a:p>
            <a:p>
              <a:pPr marL="342900" indent="-342900" algn="just">
                <a:lnSpc>
                  <a:spcPts val="2659"/>
                </a:lnSpc>
                <a:buFont typeface="Arial" panose="020B0604020202020204" pitchFamily="34" charset="0"/>
                <a:buChar char="•"/>
              </a:pPr>
              <a:r>
                <a:rPr lang="en-US" sz="1899" b="1" dirty="0">
                  <a:solidFill>
                    <a:srgbClr val="01072A">
                      <a:alpha val="81961"/>
                    </a:srgbClr>
                  </a:solidFill>
                  <a:latin typeface="Canva Sans Bold"/>
                  <a:ea typeface="Canva Sans Bold"/>
                  <a:cs typeface="Canva Sans Bold"/>
                  <a:sym typeface="Canva Sans Bold"/>
                </a:rPr>
                <a:t>Information requests form FTC brought about a 2.5% decrease to $332.9.</a:t>
              </a:r>
            </a:p>
            <a:p>
              <a:pPr algn="just">
                <a:lnSpc>
                  <a:spcPts val="2659"/>
                </a:lnSpc>
              </a:pPr>
              <a:endParaRPr lang="en-US" sz="1899" b="1" dirty="0">
                <a:solidFill>
                  <a:srgbClr val="01072A">
                    <a:alpha val="81961"/>
                  </a:srgbClr>
                </a:solidFill>
                <a:latin typeface="Canva Sans Bold"/>
                <a:ea typeface="Canva Sans Bold"/>
                <a:cs typeface="Canva Sans Bold"/>
                <a:sym typeface="Canva Sans Bold"/>
              </a:endParaRPr>
            </a:p>
            <a:p>
              <a:pPr marL="342900" indent="-342900" algn="just">
                <a:lnSpc>
                  <a:spcPts val="2659"/>
                </a:lnSpc>
                <a:buFont typeface="Arial" panose="020B0604020202020204" pitchFamily="34" charset="0"/>
                <a:buChar char="•"/>
              </a:pPr>
              <a:r>
                <a:rPr lang="en-US" sz="1899" b="1" dirty="0">
                  <a:solidFill>
                    <a:srgbClr val="01072A">
                      <a:alpha val="81961"/>
                    </a:srgbClr>
                  </a:solidFill>
                  <a:latin typeface="Canva Sans Bold"/>
                  <a:ea typeface="Canva Sans Bold"/>
                  <a:cs typeface="Canva Sans Bold"/>
                  <a:sym typeface="Canva Sans Bold"/>
                </a:rPr>
                <a:t>After the deal was called off, the prices while stable saw an uptick from $370 to nearly $410 in coming weeks indicating a renewed investor confidence.</a:t>
              </a:r>
            </a:p>
            <a:p>
              <a:pPr algn="ctr">
                <a:lnSpc>
                  <a:spcPts val="2380"/>
                </a:lnSpc>
              </a:pPr>
              <a:endParaRPr lang="en-US" sz="1899" b="1" dirty="0">
                <a:solidFill>
                  <a:srgbClr val="01072A">
                    <a:alpha val="81961"/>
                  </a:srgbClr>
                </a:solidFill>
                <a:latin typeface="Canva Sans Bold"/>
                <a:ea typeface="Canva Sans Bold"/>
                <a:cs typeface="Canva Sans Bold"/>
                <a:sym typeface="Canva Sans Bold"/>
              </a:endParaRPr>
            </a:p>
            <a:p>
              <a:pPr algn="ctr">
                <a:lnSpc>
                  <a:spcPts val="2380"/>
                </a:lnSpc>
              </a:pPr>
              <a:endParaRPr lang="en-US" sz="1899" b="1" dirty="0">
                <a:solidFill>
                  <a:srgbClr val="01072A">
                    <a:alpha val="81961"/>
                  </a:srgbClr>
                </a:solidFill>
                <a:latin typeface="Canva Sans Bold"/>
                <a:ea typeface="Canva Sans Bold"/>
                <a:cs typeface="Canva Sans Bold"/>
                <a:sym typeface="Canva Sans Bold"/>
              </a:endParaRPr>
            </a:p>
          </p:txBody>
        </p:sp>
      </p:grpSp>
      <p:grpSp>
        <p:nvGrpSpPr>
          <p:cNvPr id="12" name="Group 12"/>
          <p:cNvGrpSpPr/>
          <p:nvPr/>
        </p:nvGrpSpPr>
        <p:grpSpPr>
          <a:xfrm>
            <a:off x="9372602" y="2428914"/>
            <a:ext cx="6688280" cy="7441092"/>
            <a:chOff x="0" y="-42759"/>
            <a:chExt cx="635000" cy="1307722"/>
          </a:xfrm>
        </p:grpSpPr>
        <p:sp>
          <p:nvSpPr>
            <p:cNvPr id="13" name="Freeform 13"/>
            <p:cNvSpPr/>
            <p:nvPr/>
          </p:nvSpPr>
          <p:spPr>
            <a:xfrm>
              <a:off x="0" y="0"/>
              <a:ext cx="635000" cy="1264963"/>
            </a:xfrm>
            <a:custGeom>
              <a:avLst/>
              <a:gdLst/>
              <a:ahLst/>
              <a:cxnLst/>
              <a:rect l="l" t="t" r="r" b="b"/>
              <a:pathLst>
                <a:path w="635000" h="1264963">
                  <a:moveTo>
                    <a:pt x="635000" y="0"/>
                  </a:moveTo>
                  <a:lnTo>
                    <a:pt x="635000" y="1150663"/>
                  </a:lnTo>
                  <a:lnTo>
                    <a:pt x="317500" y="1264963"/>
                  </a:lnTo>
                  <a:lnTo>
                    <a:pt x="0" y="1150663"/>
                  </a:lnTo>
                  <a:lnTo>
                    <a:pt x="0" y="0"/>
                  </a:lnTo>
                  <a:lnTo>
                    <a:pt x="635000" y="0"/>
                  </a:lnTo>
                  <a:close/>
                </a:path>
              </a:pathLst>
            </a:custGeom>
            <a:gradFill rotWithShape="1">
              <a:gsLst>
                <a:gs pos="0">
                  <a:srgbClr val="FF3131">
                    <a:alpha val="82000"/>
                  </a:srgbClr>
                </a:gs>
                <a:gs pos="100000">
                  <a:srgbClr val="FF914D">
                    <a:alpha val="82000"/>
                  </a:srgbClr>
                </a:gs>
              </a:gsLst>
              <a:lin ang="0"/>
            </a:gradFill>
          </p:spPr>
          <p:txBody>
            <a:bodyPr/>
            <a:lstStyle/>
            <a:p>
              <a:endParaRPr lang="en-BD"/>
            </a:p>
          </p:txBody>
        </p:sp>
        <p:sp>
          <p:nvSpPr>
            <p:cNvPr id="14" name="TextBox 14"/>
            <p:cNvSpPr txBox="1"/>
            <p:nvPr/>
          </p:nvSpPr>
          <p:spPr>
            <a:xfrm>
              <a:off x="32116" y="-42759"/>
              <a:ext cx="577034" cy="1193422"/>
            </a:xfrm>
            <a:prstGeom prst="rect">
              <a:avLst/>
            </a:prstGeom>
          </p:spPr>
          <p:txBody>
            <a:bodyPr lIns="50800" tIns="50800" rIns="50800" bIns="50800" rtlCol="0" anchor="ctr"/>
            <a:lstStyle/>
            <a:p>
              <a:pPr algn="ctr">
                <a:lnSpc>
                  <a:spcPts val="2659"/>
                </a:lnSpc>
              </a:pPr>
              <a:r>
                <a:rPr lang="en-US" sz="3200" b="1" dirty="0">
                  <a:solidFill>
                    <a:srgbClr val="01072A">
                      <a:alpha val="81961"/>
                    </a:srgbClr>
                  </a:solidFill>
                  <a:latin typeface="Canva Sans Bold"/>
                  <a:ea typeface="Canva Sans Bold"/>
                  <a:cs typeface="Canva Sans Bold"/>
                  <a:sym typeface="Canva Sans Bold"/>
                </a:rPr>
                <a:t>Aerojet Rocketdyne</a:t>
              </a:r>
            </a:p>
            <a:p>
              <a:pPr algn="ctr">
                <a:lnSpc>
                  <a:spcPts val="2659"/>
                </a:lnSpc>
              </a:pPr>
              <a:endParaRPr lang="en-US" sz="1899" b="1" dirty="0">
                <a:solidFill>
                  <a:srgbClr val="01072A">
                    <a:alpha val="81961"/>
                  </a:srgbClr>
                </a:solidFill>
                <a:latin typeface="Canva Sans Bold"/>
                <a:ea typeface="Canva Sans Bold"/>
                <a:cs typeface="Canva Sans Bold"/>
                <a:sym typeface="Canva Sans Bold"/>
              </a:endParaRPr>
            </a:p>
            <a:p>
              <a:pPr marL="342900" indent="-342900" algn="just">
                <a:lnSpc>
                  <a:spcPts val="2659"/>
                </a:lnSpc>
                <a:buFont typeface="Arial" panose="020B0604020202020204" pitchFamily="34" charset="0"/>
                <a:buChar char="•"/>
              </a:pPr>
              <a:r>
                <a:rPr lang="en-US" sz="1899" b="1" dirty="0">
                  <a:solidFill>
                    <a:srgbClr val="01072A">
                      <a:alpha val="81961"/>
                    </a:srgbClr>
                  </a:solidFill>
                  <a:latin typeface="Canva Sans Bold"/>
                  <a:ea typeface="Canva Sans Bold"/>
                  <a:cs typeface="Canva Sans Bold"/>
                  <a:sym typeface="Canva Sans Bold"/>
                </a:rPr>
                <a:t>Aerojet’s share prices pre-announcement prices which hovered around $42 surged to nearly $55 reflecting 30% increase. </a:t>
              </a:r>
            </a:p>
            <a:p>
              <a:pPr algn="just">
                <a:lnSpc>
                  <a:spcPts val="2659"/>
                </a:lnSpc>
              </a:pPr>
              <a:endParaRPr lang="en-US" sz="1899" b="1" dirty="0">
                <a:solidFill>
                  <a:srgbClr val="01072A">
                    <a:alpha val="81961"/>
                  </a:srgbClr>
                </a:solidFill>
                <a:latin typeface="Canva Sans Bold"/>
                <a:ea typeface="Canva Sans Bold"/>
                <a:cs typeface="Canva Sans Bold"/>
                <a:sym typeface="Canva Sans Bold"/>
              </a:endParaRPr>
            </a:p>
            <a:p>
              <a:pPr marL="342900" indent="-342900" algn="just">
                <a:lnSpc>
                  <a:spcPts val="2659"/>
                </a:lnSpc>
                <a:buFont typeface="Arial" panose="020B0604020202020204" pitchFamily="34" charset="0"/>
                <a:buChar char="•"/>
              </a:pPr>
              <a:r>
                <a:rPr lang="en-US" sz="1899" b="1" dirty="0">
                  <a:solidFill>
                    <a:srgbClr val="01072A">
                      <a:alpha val="81961"/>
                    </a:srgbClr>
                  </a:solidFill>
                  <a:latin typeface="Canva Sans Bold"/>
                  <a:ea typeface="Canva Sans Bold"/>
                  <a:cs typeface="Canva Sans Bold"/>
                  <a:sym typeface="Canva Sans Bold"/>
                </a:rPr>
                <a:t>During FTC’s information requests, the share prices declined to $50.75 from $53 as regulatory concerns emerged. </a:t>
              </a:r>
            </a:p>
            <a:p>
              <a:pPr marL="342900" indent="-342900" algn="just">
                <a:lnSpc>
                  <a:spcPts val="2659"/>
                </a:lnSpc>
                <a:buFont typeface="Arial" panose="020B0604020202020204" pitchFamily="34" charset="0"/>
                <a:buChar char="•"/>
              </a:pPr>
              <a:endParaRPr lang="en-US" sz="1899" b="1" dirty="0">
                <a:solidFill>
                  <a:srgbClr val="01072A">
                    <a:alpha val="81961"/>
                  </a:srgbClr>
                </a:solidFill>
                <a:latin typeface="Canva Sans Bold"/>
                <a:ea typeface="Canva Sans Bold"/>
                <a:cs typeface="Canva Sans Bold"/>
                <a:sym typeface="Canva Sans Bold"/>
              </a:endParaRPr>
            </a:p>
            <a:p>
              <a:pPr marL="342900" indent="-342900" algn="just">
                <a:lnSpc>
                  <a:spcPts val="2659"/>
                </a:lnSpc>
                <a:buFont typeface="Arial" panose="020B0604020202020204" pitchFamily="34" charset="0"/>
                <a:buChar char="•"/>
              </a:pPr>
              <a:r>
                <a:rPr lang="en-US" sz="1899" b="1" dirty="0">
                  <a:solidFill>
                    <a:srgbClr val="01072A">
                      <a:alpha val="81961"/>
                    </a:srgbClr>
                  </a:solidFill>
                  <a:latin typeface="Canva Sans Bold"/>
                  <a:ea typeface="Canva Sans Bold"/>
                  <a:cs typeface="Canva Sans Bold"/>
                  <a:sym typeface="Canva Sans Bold"/>
                </a:rPr>
                <a:t>After the deal was dropped, the share prices declined from $42 to $36, a nearly 8% decline.</a:t>
              </a:r>
            </a:p>
            <a:p>
              <a:pPr algn="ctr">
                <a:lnSpc>
                  <a:spcPts val="2659"/>
                </a:lnSpc>
              </a:pPr>
              <a:endParaRPr lang="en-US" sz="1899" b="1" dirty="0">
                <a:solidFill>
                  <a:srgbClr val="01072A">
                    <a:alpha val="81961"/>
                  </a:srgbClr>
                </a:solidFill>
                <a:latin typeface="Canva Sans Bold"/>
                <a:ea typeface="Canva Sans Bold"/>
                <a:cs typeface="Canva Sans Bold"/>
                <a:sym typeface="Canva Sans Bold"/>
              </a:endParaRPr>
            </a:p>
            <a:p>
              <a:pPr algn="ctr">
                <a:lnSpc>
                  <a:spcPts val="2380"/>
                </a:lnSpc>
              </a:pPr>
              <a:endParaRPr lang="en-US" sz="1899" b="1" dirty="0">
                <a:solidFill>
                  <a:srgbClr val="01072A">
                    <a:alpha val="81961"/>
                  </a:srgbClr>
                </a:solidFill>
                <a:latin typeface="Canva Sans Bold"/>
                <a:ea typeface="Canva Sans Bold"/>
                <a:cs typeface="Canva Sans Bold"/>
                <a:sym typeface="Canva Sans Bold"/>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34CE1BF5469B4BA7DE145C7FCB219A" ma:contentTypeVersion="4" ma:contentTypeDescription="Create a new document." ma:contentTypeScope="" ma:versionID="0c5b0dcf46f730d9dba8fc35a91dffb6">
  <xsd:schema xmlns:xsd="http://www.w3.org/2001/XMLSchema" xmlns:xs="http://www.w3.org/2001/XMLSchema" xmlns:p="http://schemas.microsoft.com/office/2006/metadata/properties" xmlns:ns2="18a478f5-804a-4da4-9f35-4908d07e5d56" targetNamespace="http://schemas.microsoft.com/office/2006/metadata/properties" ma:root="true" ma:fieldsID="b76ae94fd2462cf120c7e3e06fa38e40" ns2:_="">
    <xsd:import namespace="18a478f5-804a-4da4-9f35-4908d07e5d5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a478f5-804a-4da4-9f35-4908d07e5d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82D5B6-5A4A-4EAE-9085-244F11A83B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a478f5-804a-4da4-9f35-4908d07e5d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6381FD-FBF6-4150-A5E9-7C42B537A265}">
  <ds:schemaRefs>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www.w3.org/XML/1998/namespace"/>
    <ds:schemaRef ds:uri="http://schemas.openxmlformats.org/package/2006/metadata/core-properties"/>
    <ds:schemaRef ds:uri="18a478f5-804a-4da4-9f35-4908d07e5d56"/>
    <ds:schemaRef ds:uri="http://purl.org/dc/terms/"/>
  </ds:schemaRefs>
</ds:datastoreItem>
</file>

<file path=customXml/itemProps3.xml><?xml version="1.0" encoding="utf-8"?>
<ds:datastoreItem xmlns:ds="http://schemas.openxmlformats.org/officeDocument/2006/customXml" ds:itemID="{E50BDA89-D5CE-4915-ADA8-71ADECD8D8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105</TotalTime>
  <Words>1309</Words>
  <Application>Microsoft Office PowerPoint</Application>
  <PresentationFormat>Custom</PresentationFormat>
  <Paragraphs>112</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Canva Sans Bold</vt:lpstr>
      <vt:lpstr>Century Gothic Paneuropean Bold</vt:lpstr>
      <vt:lpstr>Montserrat</vt:lpstr>
      <vt:lpstr>Open Sans Bold</vt:lpstr>
      <vt:lpstr>Open Sans</vt:lpstr>
      <vt:lpstr>Open Sans Italics</vt:lpstr>
      <vt:lpstr>Arial</vt:lpstr>
      <vt:lpstr>Source Sans Pro</vt:lpstr>
      <vt:lpstr>Montserrat Bold</vt:lpstr>
      <vt:lpstr>Century Gothic Paneuropean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 Canvas Refined Slides</dc:title>
  <dc:creator>Prashanth Nair</dc:creator>
  <cp:lastModifiedBy>NAIR, PRASHANTH (PGT)</cp:lastModifiedBy>
  <cp:revision>2</cp:revision>
  <dcterms:created xsi:type="dcterms:W3CDTF">2006-08-16T00:00:00Z</dcterms:created>
  <dcterms:modified xsi:type="dcterms:W3CDTF">2025-05-06T15:17:20Z</dcterms:modified>
  <dc:identifier>DAGg3_fhEJk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0x0101000A34CE1BF5469B4BA7DE145C7FCB219A</vt:lpwstr>
  </property>
</Properties>
</file>